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8" r:id="rId3"/>
    <p:sldId id="259" r:id="rId5"/>
    <p:sldId id="260" r:id="rId6"/>
    <p:sldId id="262" r:id="rId7"/>
    <p:sldId id="261" r:id="rId8"/>
    <p:sldId id="263" r:id="rId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6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152" autoAdjust="0"/>
    <p:restoredTop sz="94660"/>
  </p:normalViewPr>
  <p:slideViewPr>
    <p:cSldViewPr snapToGrid="0" showGuides="1">
      <p:cViewPr>
        <p:scale>
          <a:sx n="90" d="100"/>
          <a:sy n="90" d="100"/>
        </p:scale>
        <p:origin x="560" y="2208"/>
      </p:cViewPr>
      <p:guideLst>
        <p:guide orient="horz" pos="2160"/>
        <p:guide pos="3861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2" Type="http://schemas.openxmlformats.org/officeDocument/2006/relationships/tableStyles" Target="tableStyles.xml"/><Relationship Id="rId11" Type="http://schemas.openxmlformats.org/officeDocument/2006/relationships/viewProps" Target="viewProps.xml"/><Relationship Id="rId10" Type="http://schemas.openxmlformats.org/officeDocument/2006/relationships/presProps" Target="presProps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35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b="0" i="0" dirty="0">
                <a:solidFill>
                  <a:srgbClr val="404040"/>
                </a:solidFill>
                <a:effectLst/>
                <a:latin typeface="quote-cjk-patch"/>
              </a:rPr>
              <a:t>传统</a:t>
            </a:r>
            <a:r>
              <a:rPr lang="en-GB" altLang="zh-CN" b="0" i="0" dirty="0">
                <a:solidFill>
                  <a:srgbClr val="404040"/>
                </a:solidFill>
                <a:effectLst/>
                <a:latin typeface="quote-cjk-patch"/>
              </a:rPr>
              <a:t>Model-centric AI</a:t>
            </a:r>
            <a:r>
              <a:rPr lang="zh-CN" altLang="en-US" b="0" i="0" dirty="0">
                <a:solidFill>
                  <a:srgbClr val="404040"/>
                </a:solidFill>
                <a:effectLst/>
                <a:latin typeface="quote-cjk-patch"/>
              </a:rPr>
              <a:t>中，</a:t>
            </a:r>
            <a:r>
              <a:rPr lang="en-US" altLang="zh-CN" b="0" i="0" dirty="0">
                <a:solidFill>
                  <a:srgbClr val="404040"/>
                </a:solidFill>
                <a:effectLst/>
                <a:latin typeface="quote-cjk-patch"/>
              </a:rPr>
              <a:t>90%</a:t>
            </a:r>
            <a:r>
              <a:rPr lang="zh-CN" altLang="en-US" b="0" i="0" dirty="0">
                <a:solidFill>
                  <a:srgbClr val="404040"/>
                </a:solidFill>
                <a:effectLst/>
                <a:latin typeface="quote-cjk-patch"/>
              </a:rPr>
              <a:t>的工作量是数据准备</a:t>
            </a:r>
            <a:r>
              <a:rPr lang="zh-CN" altLang="en-US" b="0" i="0" dirty="0">
                <a:solidFill>
                  <a:srgbClr val="2C2C36"/>
                </a:solidFill>
                <a:effectLst/>
                <a:latin typeface="system-ui"/>
              </a:rPr>
              <a:t>，我们经常会面临数据格式不规范、数据量少和数据质量低等问题。</a:t>
            </a:r>
            <a:r>
              <a:rPr lang="zh-CN" altLang="en-US" b="0" i="0" dirty="0">
                <a:solidFill>
                  <a:srgbClr val="404040"/>
                </a:solidFill>
                <a:effectLst/>
                <a:latin typeface="quote-cjk-patch"/>
              </a:rPr>
              <a:t>而</a:t>
            </a:r>
            <a:r>
              <a:rPr lang="en-GB" altLang="zh-CN" b="0" i="0" dirty="0">
                <a:solidFill>
                  <a:srgbClr val="404040"/>
                </a:solidFill>
                <a:effectLst/>
                <a:latin typeface="quote-cjk-patch"/>
              </a:rPr>
              <a:t>Data-centric AI</a:t>
            </a:r>
            <a:r>
              <a:rPr lang="zh-CN" altLang="en-US" b="0" i="0" dirty="0">
                <a:solidFill>
                  <a:srgbClr val="404040"/>
                </a:solidFill>
                <a:effectLst/>
                <a:latin typeface="quote-cjk-patch"/>
              </a:rPr>
              <a:t>通过自动化工具，将改变这一局面。</a:t>
            </a:r>
            <a:endParaRPr lang="en-US" altLang="zh-CN" b="0" i="0" dirty="0">
              <a:solidFill>
                <a:srgbClr val="2C2C36"/>
              </a:solidFill>
              <a:effectLst/>
              <a:latin typeface="system-ui"/>
            </a:endParaRPr>
          </a:p>
          <a:p>
            <a:pPr algn="l"/>
            <a:r>
              <a:rPr lang="zh-CN" altLang="en-US" b="0" i="0" dirty="0">
                <a:solidFill>
                  <a:srgbClr val="404040"/>
                </a:solidFill>
                <a:effectLst/>
                <a:latin typeface="quote-cjk-patch"/>
              </a:rPr>
              <a:t>理想的</a:t>
            </a:r>
            <a:r>
              <a:rPr lang="en-US" altLang="zh-CN" b="0" i="0" dirty="0">
                <a:solidFill>
                  <a:srgbClr val="404040"/>
                </a:solidFill>
                <a:effectLst/>
                <a:latin typeface="quote-cjk-patch"/>
              </a:rPr>
              <a:t>DCAI</a:t>
            </a:r>
            <a:r>
              <a:rPr lang="zh-CN" altLang="en-US" b="0" i="0" dirty="0">
                <a:solidFill>
                  <a:srgbClr val="404040"/>
                </a:solidFill>
                <a:effectLst/>
                <a:latin typeface="quote-cjk-patch"/>
              </a:rPr>
              <a:t>数据基础设施必须具备三大能力：</a:t>
            </a:r>
            <a:endParaRPr lang="zh-CN" altLang="en-US" b="0" i="0" dirty="0">
              <a:solidFill>
                <a:srgbClr val="404040"/>
              </a:solidFill>
              <a:effectLst/>
              <a:latin typeface="quote-cjk-patch"/>
            </a:endParaRPr>
          </a:p>
          <a:p>
            <a:pPr algn="l">
              <a:buFont typeface="+mj-lt"/>
              <a:buAutoNum type="arabicPeriod"/>
            </a:pPr>
            <a:r>
              <a:rPr lang="zh-CN" altLang="en-US" b="1" i="0" dirty="0">
                <a:solidFill>
                  <a:srgbClr val="404040"/>
                </a:solidFill>
                <a:effectLst/>
                <a:latin typeface="quote-cjk-patch"/>
              </a:rPr>
              <a:t>统一管理</a:t>
            </a:r>
            <a:r>
              <a:rPr lang="zh-CN" altLang="en-US" b="0" i="0" dirty="0">
                <a:solidFill>
                  <a:srgbClr val="404040"/>
                </a:solidFill>
                <a:effectLst/>
                <a:latin typeface="quote-cjk-patch"/>
              </a:rPr>
              <a:t>：从原始数据到</a:t>
            </a:r>
            <a:r>
              <a:rPr lang="en-GB" altLang="zh-CN" b="0" i="0" dirty="0">
                <a:solidFill>
                  <a:srgbClr val="404040"/>
                </a:solidFill>
                <a:effectLst/>
                <a:latin typeface="quote-cjk-patch"/>
              </a:rPr>
              <a:t>AI</a:t>
            </a:r>
            <a:r>
              <a:rPr lang="zh-CN" altLang="en-US" b="0" i="0" dirty="0">
                <a:solidFill>
                  <a:srgbClr val="404040"/>
                </a:solidFill>
                <a:effectLst/>
                <a:latin typeface="quote-cjk-patch"/>
              </a:rPr>
              <a:t>数据库，打通结构化与非结构化数据的壁垒。</a:t>
            </a:r>
            <a:endParaRPr lang="zh-CN" altLang="en-US" b="0" i="0" dirty="0">
              <a:solidFill>
                <a:srgbClr val="404040"/>
              </a:solidFill>
              <a:effectLst/>
              <a:latin typeface="quote-cjk-patch"/>
            </a:endParaRPr>
          </a:p>
          <a:p>
            <a:pPr algn="l">
              <a:buFont typeface="+mj-lt"/>
              <a:buAutoNum type="arabicPeriod"/>
            </a:pPr>
            <a:r>
              <a:rPr lang="zh-CN" altLang="en-US" b="1" i="0" dirty="0">
                <a:solidFill>
                  <a:srgbClr val="404040"/>
                </a:solidFill>
                <a:effectLst/>
                <a:latin typeface="quote-cjk-patch"/>
              </a:rPr>
              <a:t>智能处理</a:t>
            </a:r>
            <a:r>
              <a:rPr lang="zh-CN" altLang="en-US" b="0" i="0" dirty="0">
                <a:solidFill>
                  <a:srgbClr val="404040"/>
                </a:solidFill>
                <a:effectLst/>
                <a:latin typeface="quote-cjk-patch"/>
              </a:rPr>
              <a:t>：自动化完成清洗、合成、质量评估</a:t>
            </a:r>
            <a:r>
              <a:rPr lang="en-US" altLang="zh-CN" b="0" i="0" dirty="0">
                <a:solidFill>
                  <a:srgbClr val="404040"/>
                </a:solidFill>
                <a:effectLst/>
                <a:latin typeface="quote-cjk-patch"/>
              </a:rPr>
              <a:t>——</a:t>
            </a:r>
            <a:r>
              <a:rPr lang="zh-CN" altLang="en-US" b="0" i="0" dirty="0">
                <a:solidFill>
                  <a:srgbClr val="404040"/>
                </a:solidFill>
                <a:effectLst/>
                <a:latin typeface="quote-cjk-patch"/>
              </a:rPr>
              <a:t>像“数据流水线”般高效运转。</a:t>
            </a:r>
            <a:endParaRPr lang="zh-CN" altLang="en-US" b="0" i="0" dirty="0">
              <a:solidFill>
                <a:srgbClr val="404040"/>
              </a:solidFill>
              <a:effectLst/>
              <a:latin typeface="quote-cjk-patch"/>
            </a:endParaRPr>
          </a:p>
          <a:p>
            <a:pPr algn="l">
              <a:buFont typeface="+mj-lt"/>
              <a:buAutoNum type="arabicPeriod"/>
            </a:pPr>
            <a:r>
              <a:rPr lang="zh-CN" altLang="en-US" b="1" i="0" dirty="0">
                <a:solidFill>
                  <a:srgbClr val="404040"/>
                </a:solidFill>
                <a:effectLst/>
                <a:latin typeface="quote-cjk-patch"/>
              </a:rPr>
              <a:t>动态调度</a:t>
            </a:r>
            <a:r>
              <a:rPr lang="zh-CN" altLang="en-US" b="0" i="0" dirty="0">
                <a:solidFill>
                  <a:srgbClr val="404040"/>
                </a:solidFill>
                <a:effectLst/>
                <a:latin typeface="quote-cjk-patch"/>
              </a:rPr>
              <a:t>：根据模型训练反馈，实时优化数据配比，让</a:t>
            </a:r>
            <a:r>
              <a:rPr lang="en-GB" altLang="zh-CN" b="0" i="0" dirty="0">
                <a:solidFill>
                  <a:srgbClr val="404040"/>
                </a:solidFill>
                <a:effectLst/>
                <a:latin typeface="quote-cjk-patch"/>
              </a:rPr>
              <a:t>AI</a:t>
            </a:r>
            <a:r>
              <a:rPr lang="zh-CN" altLang="en-US" b="0" i="0" dirty="0">
                <a:solidFill>
                  <a:srgbClr val="404040"/>
                </a:solidFill>
                <a:effectLst/>
                <a:latin typeface="quote-cjk-patch"/>
              </a:rPr>
              <a:t>越学越聪明。</a:t>
            </a:r>
            <a:br>
              <a:rPr lang="zh-CN" altLang="en-US" b="0" i="0" dirty="0">
                <a:solidFill>
                  <a:srgbClr val="404040"/>
                </a:solidFill>
                <a:effectLst/>
                <a:latin typeface="quote-cjk-patch"/>
              </a:rPr>
            </a:br>
            <a:r>
              <a:rPr lang="zh-CN" altLang="en-US" b="1" i="0" dirty="0">
                <a:solidFill>
                  <a:srgbClr val="404040"/>
                </a:solidFill>
                <a:effectLst/>
                <a:latin typeface="quote-cjk-patch"/>
              </a:rPr>
              <a:t>我们的目标</a:t>
            </a:r>
            <a:r>
              <a:rPr lang="zh-CN" altLang="en-US" b="0" i="0" dirty="0">
                <a:solidFill>
                  <a:srgbClr val="404040"/>
                </a:solidFill>
                <a:effectLst/>
                <a:latin typeface="quote-cjk-patch"/>
              </a:rPr>
              <a:t>：打造一套“低门槛、低成本、高效率”的标准化工具平台，让数据准备像搭积木一样简单！</a:t>
            </a:r>
            <a:endParaRPr lang="zh-CN" altLang="en-US" b="0" i="0" dirty="0">
              <a:solidFill>
                <a:srgbClr val="404040"/>
              </a:solidFill>
              <a:effectLst/>
              <a:latin typeface="quote-cjk-patch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b="0" i="0" dirty="0">
              <a:solidFill>
                <a:srgbClr val="2C2C36"/>
              </a:solidFill>
              <a:effectLst/>
              <a:latin typeface="system-u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b="0" i="0" dirty="0">
              <a:solidFill>
                <a:srgbClr val="2C2C36"/>
              </a:solidFill>
              <a:effectLst/>
              <a:latin typeface="system-u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dirty="0"/>
          </a:p>
        </p:txBody>
      </p:sp>
      <p:sp>
        <p:nvSpPr>
          <p:cNvPr id="36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EC0B21-976F-E24D-9A88-A6AC38230A44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35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b="0" i="0" dirty="0">
                <a:solidFill>
                  <a:srgbClr val="404040"/>
                </a:solidFill>
                <a:effectLst/>
                <a:latin typeface="quote-cjk-patch"/>
              </a:rPr>
              <a:t>传统</a:t>
            </a:r>
            <a:r>
              <a:rPr lang="en-GB" altLang="zh-CN" b="0" i="0" dirty="0">
                <a:solidFill>
                  <a:srgbClr val="404040"/>
                </a:solidFill>
                <a:effectLst/>
                <a:latin typeface="quote-cjk-patch"/>
              </a:rPr>
              <a:t>Model-centric AI</a:t>
            </a:r>
            <a:r>
              <a:rPr lang="zh-CN" altLang="en-US" b="0" i="0" dirty="0">
                <a:solidFill>
                  <a:srgbClr val="404040"/>
                </a:solidFill>
                <a:effectLst/>
                <a:latin typeface="quote-cjk-patch"/>
              </a:rPr>
              <a:t>中，</a:t>
            </a:r>
            <a:r>
              <a:rPr lang="en-US" altLang="zh-CN" b="0" i="0" dirty="0">
                <a:solidFill>
                  <a:srgbClr val="404040"/>
                </a:solidFill>
                <a:effectLst/>
                <a:latin typeface="quote-cjk-patch"/>
              </a:rPr>
              <a:t>90%</a:t>
            </a:r>
            <a:r>
              <a:rPr lang="zh-CN" altLang="en-US" b="0" i="0" dirty="0">
                <a:solidFill>
                  <a:srgbClr val="404040"/>
                </a:solidFill>
                <a:effectLst/>
                <a:latin typeface="quote-cjk-patch"/>
              </a:rPr>
              <a:t>的工作量是数据准备</a:t>
            </a:r>
            <a:r>
              <a:rPr lang="zh-CN" altLang="en-US" b="0" i="0" dirty="0">
                <a:solidFill>
                  <a:srgbClr val="2C2C36"/>
                </a:solidFill>
                <a:effectLst/>
                <a:latin typeface="system-ui"/>
              </a:rPr>
              <a:t>，我们经常会面临数据格式不规范、数据量少和数据质量低等问题。</a:t>
            </a:r>
            <a:r>
              <a:rPr lang="zh-CN" altLang="en-US" b="0" i="0" dirty="0">
                <a:solidFill>
                  <a:srgbClr val="404040"/>
                </a:solidFill>
                <a:effectLst/>
                <a:latin typeface="quote-cjk-patch"/>
              </a:rPr>
              <a:t>而</a:t>
            </a:r>
            <a:r>
              <a:rPr lang="en-GB" altLang="zh-CN" b="0" i="0" dirty="0">
                <a:solidFill>
                  <a:srgbClr val="404040"/>
                </a:solidFill>
                <a:effectLst/>
                <a:latin typeface="quote-cjk-patch"/>
              </a:rPr>
              <a:t>Data-centric AI</a:t>
            </a:r>
            <a:r>
              <a:rPr lang="zh-CN" altLang="en-US" b="0" i="0" dirty="0">
                <a:solidFill>
                  <a:srgbClr val="404040"/>
                </a:solidFill>
                <a:effectLst/>
                <a:latin typeface="quote-cjk-patch"/>
              </a:rPr>
              <a:t>通过自动化工具，将改变这一局面。</a:t>
            </a:r>
            <a:endParaRPr lang="en-US" altLang="zh-CN" b="0" i="0" dirty="0">
              <a:solidFill>
                <a:srgbClr val="2C2C36"/>
              </a:solidFill>
              <a:effectLst/>
              <a:latin typeface="system-ui"/>
            </a:endParaRPr>
          </a:p>
          <a:p>
            <a:pPr algn="l"/>
            <a:r>
              <a:rPr lang="zh-CN" altLang="en-US" b="0" i="0" dirty="0">
                <a:solidFill>
                  <a:srgbClr val="404040"/>
                </a:solidFill>
                <a:effectLst/>
                <a:latin typeface="quote-cjk-patch"/>
              </a:rPr>
              <a:t>理想的</a:t>
            </a:r>
            <a:r>
              <a:rPr lang="en-US" altLang="zh-CN" b="0" i="0" dirty="0">
                <a:solidFill>
                  <a:srgbClr val="404040"/>
                </a:solidFill>
                <a:effectLst/>
                <a:latin typeface="quote-cjk-patch"/>
              </a:rPr>
              <a:t>DCAI</a:t>
            </a:r>
            <a:r>
              <a:rPr lang="zh-CN" altLang="en-US" b="0" i="0" dirty="0">
                <a:solidFill>
                  <a:srgbClr val="404040"/>
                </a:solidFill>
                <a:effectLst/>
                <a:latin typeface="quote-cjk-patch"/>
              </a:rPr>
              <a:t>数据基础设施必须具备三大能力：</a:t>
            </a:r>
            <a:endParaRPr lang="zh-CN" altLang="en-US" b="0" i="0" dirty="0">
              <a:solidFill>
                <a:srgbClr val="404040"/>
              </a:solidFill>
              <a:effectLst/>
              <a:latin typeface="quote-cjk-patch"/>
            </a:endParaRPr>
          </a:p>
          <a:p>
            <a:pPr algn="l">
              <a:buFont typeface="+mj-lt"/>
              <a:buAutoNum type="arabicPeriod"/>
            </a:pPr>
            <a:r>
              <a:rPr lang="zh-CN" altLang="en-US" b="1" i="0" dirty="0">
                <a:solidFill>
                  <a:srgbClr val="404040"/>
                </a:solidFill>
                <a:effectLst/>
                <a:latin typeface="quote-cjk-patch"/>
              </a:rPr>
              <a:t>统一管理</a:t>
            </a:r>
            <a:r>
              <a:rPr lang="zh-CN" altLang="en-US" b="0" i="0" dirty="0">
                <a:solidFill>
                  <a:srgbClr val="404040"/>
                </a:solidFill>
                <a:effectLst/>
                <a:latin typeface="quote-cjk-patch"/>
              </a:rPr>
              <a:t>：从原始数据到</a:t>
            </a:r>
            <a:r>
              <a:rPr lang="en-GB" altLang="zh-CN" b="0" i="0" dirty="0">
                <a:solidFill>
                  <a:srgbClr val="404040"/>
                </a:solidFill>
                <a:effectLst/>
                <a:latin typeface="quote-cjk-patch"/>
              </a:rPr>
              <a:t>AI</a:t>
            </a:r>
            <a:r>
              <a:rPr lang="zh-CN" altLang="en-US" b="0" i="0" dirty="0">
                <a:solidFill>
                  <a:srgbClr val="404040"/>
                </a:solidFill>
                <a:effectLst/>
                <a:latin typeface="quote-cjk-patch"/>
              </a:rPr>
              <a:t>数据库，打通结构化与非结构化数据的壁垒。</a:t>
            </a:r>
            <a:endParaRPr lang="zh-CN" altLang="en-US" b="0" i="0" dirty="0">
              <a:solidFill>
                <a:srgbClr val="404040"/>
              </a:solidFill>
              <a:effectLst/>
              <a:latin typeface="quote-cjk-patch"/>
            </a:endParaRPr>
          </a:p>
          <a:p>
            <a:pPr algn="l">
              <a:buFont typeface="+mj-lt"/>
              <a:buAutoNum type="arabicPeriod"/>
            </a:pPr>
            <a:r>
              <a:rPr lang="zh-CN" altLang="en-US" b="1" i="0" dirty="0">
                <a:solidFill>
                  <a:srgbClr val="404040"/>
                </a:solidFill>
                <a:effectLst/>
                <a:latin typeface="quote-cjk-patch"/>
              </a:rPr>
              <a:t>智能处理</a:t>
            </a:r>
            <a:r>
              <a:rPr lang="zh-CN" altLang="en-US" b="0" i="0" dirty="0">
                <a:solidFill>
                  <a:srgbClr val="404040"/>
                </a:solidFill>
                <a:effectLst/>
                <a:latin typeface="quote-cjk-patch"/>
              </a:rPr>
              <a:t>：自动化完成清洗、合成、质量评估</a:t>
            </a:r>
            <a:r>
              <a:rPr lang="en-US" altLang="zh-CN" b="0" i="0" dirty="0">
                <a:solidFill>
                  <a:srgbClr val="404040"/>
                </a:solidFill>
                <a:effectLst/>
                <a:latin typeface="quote-cjk-patch"/>
              </a:rPr>
              <a:t>——</a:t>
            </a:r>
            <a:r>
              <a:rPr lang="zh-CN" altLang="en-US" b="0" i="0" dirty="0">
                <a:solidFill>
                  <a:srgbClr val="404040"/>
                </a:solidFill>
                <a:effectLst/>
                <a:latin typeface="quote-cjk-patch"/>
              </a:rPr>
              <a:t>像“数据流水线”般高效运转。</a:t>
            </a:r>
            <a:endParaRPr lang="zh-CN" altLang="en-US" b="0" i="0" dirty="0">
              <a:solidFill>
                <a:srgbClr val="404040"/>
              </a:solidFill>
              <a:effectLst/>
              <a:latin typeface="quote-cjk-patch"/>
            </a:endParaRPr>
          </a:p>
          <a:p>
            <a:pPr algn="l">
              <a:buFont typeface="+mj-lt"/>
              <a:buAutoNum type="arabicPeriod"/>
            </a:pPr>
            <a:r>
              <a:rPr lang="zh-CN" altLang="en-US" b="1" i="0" dirty="0">
                <a:solidFill>
                  <a:srgbClr val="404040"/>
                </a:solidFill>
                <a:effectLst/>
                <a:latin typeface="quote-cjk-patch"/>
              </a:rPr>
              <a:t>动态调度</a:t>
            </a:r>
            <a:r>
              <a:rPr lang="zh-CN" altLang="en-US" b="0" i="0" dirty="0">
                <a:solidFill>
                  <a:srgbClr val="404040"/>
                </a:solidFill>
                <a:effectLst/>
                <a:latin typeface="quote-cjk-patch"/>
              </a:rPr>
              <a:t>：根据模型训练反馈，实时优化数据配比，让</a:t>
            </a:r>
            <a:r>
              <a:rPr lang="en-GB" altLang="zh-CN" b="0" i="0" dirty="0">
                <a:solidFill>
                  <a:srgbClr val="404040"/>
                </a:solidFill>
                <a:effectLst/>
                <a:latin typeface="quote-cjk-patch"/>
              </a:rPr>
              <a:t>AI</a:t>
            </a:r>
            <a:r>
              <a:rPr lang="zh-CN" altLang="en-US" b="0" i="0" dirty="0">
                <a:solidFill>
                  <a:srgbClr val="404040"/>
                </a:solidFill>
                <a:effectLst/>
                <a:latin typeface="quote-cjk-patch"/>
              </a:rPr>
              <a:t>越学越聪明。</a:t>
            </a:r>
            <a:br>
              <a:rPr lang="zh-CN" altLang="en-US" b="0" i="0" dirty="0">
                <a:solidFill>
                  <a:srgbClr val="404040"/>
                </a:solidFill>
                <a:effectLst/>
                <a:latin typeface="quote-cjk-patch"/>
              </a:rPr>
            </a:br>
            <a:r>
              <a:rPr lang="zh-CN" altLang="en-US" b="1" i="0" dirty="0">
                <a:solidFill>
                  <a:srgbClr val="404040"/>
                </a:solidFill>
                <a:effectLst/>
                <a:latin typeface="quote-cjk-patch"/>
              </a:rPr>
              <a:t>我们的目标</a:t>
            </a:r>
            <a:r>
              <a:rPr lang="zh-CN" altLang="en-US" b="0" i="0" dirty="0">
                <a:solidFill>
                  <a:srgbClr val="404040"/>
                </a:solidFill>
                <a:effectLst/>
                <a:latin typeface="quote-cjk-patch"/>
              </a:rPr>
              <a:t>：打造一套“低门槛、低成本、高效率”的标准化工具平台，让数据准备像搭积木一样简单！</a:t>
            </a:r>
            <a:endParaRPr lang="zh-CN" altLang="en-US" b="0" i="0" dirty="0">
              <a:solidFill>
                <a:srgbClr val="404040"/>
              </a:solidFill>
              <a:effectLst/>
              <a:latin typeface="quote-cjk-patch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b="0" i="0" dirty="0">
              <a:solidFill>
                <a:srgbClr val="2C2C36"/>
              </a:solidFill>
              <a:effectLst/>
              <a:latin typeface="system-u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b="0" i="0" dirty="0">
              <a:solidFill>
                <a:srgbClr val="2C2C36"/>
              </a:solidFill>
              <a:effectLst/>
              <a:latin typeface="system-u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dirty="0"/>
          </a:p>
        </p:txBody>
      </p:sp>
      <p:sp>
        <p:nvSpPr>
          <p:cNvPr id="36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EC0B21-976F-E24D-9A88-A6AC38230A44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35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b="0" i="0" dirty="0">
                <a:solidFill>
                  <a:srgbClr val="404040"/>
                </a:solidFill>
                <a:effectLst/>
                <a:latin typeface="quote-cjk-patch"/>
              </a:rPr>
              <a:t>传统</a:t>
            </a:r>
            <a:r>
              <a:rPr lang="en-GB" altLang="zh-CN" b="0" i="0" dirty="0">
                <a:solidFill>
                  <a:srgbClr val="404040"/>
                </a:solidFill>
                <a:effectLst/>
                <a:latin typeface="quote-cjk-patch"/>
              </a:rPr>
              <a:t>Model-centric AI</a:t>
            </a:r>
            <a:r>
              <a:rPr lang="zh-CN" altLang="en-US" b="0" i="0" dirty="0">
                <a:solidFill>
                  <a:srgbClr val="404040"/>
                </a:solidFill>
                <a:effectLst/>
                <a:latin typeface="quote-cjk-patch"/>
              </a:rPr>
              <a:t>中，</a:t>
            </a:r>
            <a:r>
              <a:rPr lang="en-US" altLang="zh-CN" b="0" i="0" dirty="0">
                <a:solidFill>
                  <a:srgbClr val="404040"/>
                </a:solidFill>
                <a:effectLst/>
                <a:latin typeface="quote-cjk-patch"/>
              </a:rPr>
              <a:t>90%</a:t>
            </a:r>
            <a:r>
              <a:rPr lang="zh-CN" altLang="en-US" b="0" i="0" dirty="0">
                <a:solidFill>
                  <a:srgbClr val="404040"/>
                </a:solidFill>
                <a:effectLst/>
                <a:latin typeface="quote-cjk-patch"/>
              </a:rPr>
              <a:t>的工作量是数据准备</a:t>
            </a:r>
            <a:r>
              <a:rPr lang="zh-CN" altLang="en-US" b="0" i="0" dirty="0">
                <a:solidFill>
                  <a:srgbClr val="2C2C36"/>
                </a:solidFill>
                <a:effectLst/>
                <a:latin typeface="system-ui"/>
              </a:rPr>
              <a:t>，我们经常会面临数据格式不规范、数据量少和数据质量低等问题。</a:t>
            </a:r>
            <a:r>
              <a:rPr lang="zh-CN" altLang="en-US" b="0" i="0" dirty="0">
                <a:solidFill>
                  <a:srgbClr val="404040"/>
                </a:solidFill>
                <a:effectLst/>
                <a:latin typeface="quote-cjk-patch"/>
              </a:rPr>
              <a:t>而</a:t>
            </a:r>
            <a:r>
              <a:rPr lang="en-GB" altLang="zh-CN" b="0" i="0" dirty="0">
                <a:solidFill>
                  <a:srgbClr val="404040"/>
                </a:solidFill>
                <a:effectLst/>
                <a:latin typeface="quote-cjk-patch"/>
              </a:rPr>
              <a:t>Data-centric AI</a:t>
            </a:r>
            <a:r>
              <a:rPr lang="zh-CN" altLang="en-US" b="0" i="0" dirty="0">
                <a:solidFill>
                  <a:srgbClr val="404040"/>
                </a:solidFill>
                <a:effectLst/>
                <a:latin typeface="quote-cjk-patch"/>
              </a:rPr>
              <a:t>通过自动化工具，将改变这一局面。</a:t>
            </a:r>
            <a:endParaRPr lang="en-US" altLang="zh-CN" b="0" i="0" dirty="0">
              <a:solidFill>
                <a:srgbClr val="2C2C36"/>
              </a:solidFill>
              <a:effectLst/>
              <a:latin typeface="system-ui"/>
            </a:endParaRPr>
          </a:p>
          <a:p>
            <a:pPr algn="l"/>
            <a:r>
              <a:rPr lang="zh-CN" altLang="en-US" b="0" i="0" dirty="0">
                <a:solidFill>
                  <a:srgbClr val="404040"/>
                </a:solidFill>
                <a:effectLst/>
                <a:latin typeface="quote-cjk-patch"/>
              </a:rPr>
              <a:t>理想的</a:t>
            </a:r>
            <a:r>
              <a:rPr lang="en-US" altLang="zh-CN" b="0" i="0" dirty="0">
                <a:solidFill>
                  <a:srgbClr val="404040"/>
                </a:solidFill>
                <a:effectLst/>
                <a:latin typeface="quote-cjk-patch"/>
              </a:rPr>
              <a:t>DCAI</a:t>
            </a:r>
            <a:r>
              <a:rPr lang="zh-CN" altLang="en-US" b="0" i="0" dirty="0">
                <a:solidFill>
                  <a:srgbClr val="404040"/>
                </a:solidFill>
                <a:effectLst/>
                <a:latin typeface="quote-cjk-patch"/>
              </a:rPr>
              <a:t>数据基础设施必须具备三大能力：</a:t>
            </a:r>
            <a:endParaRPr lang="zh-CN" altLang="en-US" b="0" i="0" dirty="0">
              <a:solidFill>
                <a:srgbClr val="404040"/>
              </a:solidFill>
              <a:effectLst/>
              <a:latin typeface="quote-cjk-patch"/>
            </a:endParaRPr>
          </a:p>
          <a:p>
            <a:pPr algn="l">
              <a:buFont typeface="+mj-lt"/>
              <a:buAutoNum type="arabicPeriod"/>
            </a:pPr>
            <a:r>
              <a:rPr lang="zh-CN" altLang="en-US" b="1" i="0" dirty="0">
                <a:solidFill>
                  <a:srgbClr val="404040"/>
                </a:solidFill>
                <a:effectLst/>
                <a:latin typeface="quote-cjk-patch"/>
              </a:rPr>
              <a:t>统一管理</a:t>
            </a:r>
            <a:r>
              <a:rPr lang="zh-CN" altLang="en-US" b="0" i="0" dirty="0">
                <a:solidFill>
                  <a:srgbClr val="404040"/>
                </a:solidFill>
                <a:effectLst/>
                <a:latin typeface="quote-cjk-patch"/>
              </a:rPr>
              <a:t>：从原始数据到</a:t>
            </a:r>
            <a:r>
              <a:rPr lang="en-GB" altLang="zh-CN" b="0" i="0" dirty="0">
                <a:solidFill>
                  <a:srgbClr val="404040"/>
                </a:solidFill>
                <a:effectLst/>
                <a:latin typeface="quote-cjk-patch"/>
              </a:rPr>
              <a:t>AI</a:t>
            </a:r>
            <a:r>
              <a:rPr lang="zh-CN" altLang="en-US" b="0" i="0" dirty="0">
                <a:solidFill>
                  <a:srgbClr val="404040"/>
                </a:solidFill>
                <a:effectLst/>
                <a:latin typeface="quote-cjk-patch"/>
              </a:rPr>
              <a:t>数据库，打通结构化与非结构化数据的壁垒。</a:t>
            </a:r>
            <a:endParaRPr lang="zh-CN" altLang="en-US" b="0" i="0" dirty="0">
              <a:solidFill>
                <a:srgbClr val="404040"/>
              </a:solidFill>
              <a:effectLst/>
              <a:latin typeface="quote-cjk-patch"/>
            </a:endParaRPr>
          </a:p>
          <a:p>
            <a:pPr algn="l">
              <a:buFont typeface="+mj-lt"/>
              <a:buAutoNum type="arabicPeriod"/>
            </a:pPr>
            <a:r>
              <a:rPr lang="zh-CN" altLang="en-US" b="1" i="0" dirty="0">
                <a:solidFill>
                  <a:srgbClr val="404040"/>
                </a:solidFill>
                <a:effectLst/>
                <a:latin typeface="quote-cjk-patch"/>
              </a:rPr>
              <a:t>智能处理</a:t>
            </a:r>
            <a:r>
              <a:rPr lang="zh-CN" altLang="en-US" b="0" i="0" dirty="0">
                <a:solidFill>
                  <a:srgbClr val="404040"/>
                </a:solidFill>
                <a:effectLst/>
                <a:latin typeface="quote-cjk-patch"/>
              </a:rPr>
              <a:t>：自动化完成清洗、合成、质量评估</a:t>
            </a:r>
            <a:r>
              <a:rPr lang="en-US" altLang="zh-CN" b="0" i="0" dirty="0">
                <a:solidFill>
                  <a:srgbClr val="404040"/>
                </a:solidFill>
                <a:effectLst/>
                <a:latin typeface="quote-cjk-patch"/>
              </a:rPr>
              <a:t>——</a:t>
            </a:r>
            <a:r>
              <a:rPr lang="zh-CN" altLang="en-US" b="0" i="0" dirty="0">
                <a:solidFill>
                  <a:srgbClr val="404040"/>
                </a:solidFill>
                <a:effectLst/>
                <a:latin typeface="quote-cjk-patch"/>
              </a:rPr>
              <a:t>像“数据流水线”般高效运转。</a:t>
            </a:r>
            <a:endParaRPr lang="zh-CN" altLang="en-US" b="0" i="0" dirty="0">
              <a:solidFill>
                <a:srgbClr val="404040"/>
              </a:solidFill>
              <a:effectLst/>
              <a:latin typeface="quote-cjk-patch"/>
            </a:endParaRPr>
          </a:p>
          <a:p>
            <a:pPr algn="l">
              <a:buFont typeface="+mj-lt"/>
              <a:buAutoNum type="arabicPeriod"/>
            </a:pPr>
            <a:r>
              <a:rPr lang="zh-CN" altLang="en-US" b="1" i="0" dirty="0">
                <a:solidFill>
                  <a:srgbClr val="404040"/>
                </a:solidFill>
                <a:effectLst/>
                <a:latin typeface="quote-cjk-patch"/>
              </a:rPr>
              <a:t>动态调度</a:t>
            </a:r>
            <a:r>
              <a:rPr lang="zh-CN" altLang="en-US" b="0" i="0" dirty="0">
                <a:solidFill>
                  <a:srgbClr val="404040"/>
                </a:solidFill>
                <a:effectLst/>
                <a:latin typeface="quote-cjk-patch"/>
              </a:rPr>
              <a:t>：根据模型训练反馈，实时优化数据配比，让</a:t>
            </a:r>
            <a:r>
              <a:rPr lang="en-GB" altLang="zh-CN" b="0" i="0" dirty="0">
                <a:solidFill>
                  <a:srgbClr val="404040"/>
                </a:solidFill>
                <a:effectLst/>
                <a:latin typeface="quote-cjk-patch"/>
              </a:rPr>
              <a:t>AI</a:t>
            </a:r>
            <a:r>
              <a:rPr lang="zh-CN" altLang="en-US" b="0" i="0" dirty="0">
                <a:solidFill>
                  <a:srgbClr val="404040"/>
                </a:solidFill>
                <a:effectLst/>
                <a:latin typeface="quote-cjk-patch"/>
              </a:rPr>
              <a:t>越学越聪明。</a:t>
            </a:r>
            <a:br>
              <a:rPr lang="zh-CN" altLang="en-US" b="0" i="0" dirty="0">
                <a:solidFill>
                  <a:srgbClr val="404040"/>
                </a:solidFill>
                <a:effectLst/>
                <a:latin typeface="quote-cjk-patch"/>
              </a:rPr>
            </a:br>
            <a:r>
              <a:rPr lang="zh-CN" altLang="en-US" b="1" i="0" dirty="0">
                <a:solidFill>
                  <a:srgbClr val="404040"/>
                </a:solidFill>
                <a:effectLst/>
                <a:latin typeface="quote-cjk-patch"/>
              </a:rPr>
              <a:t>我们的目标</a:t>
            </a:r>
            <a:r>
              <a:rPr lang="zh-CN" altLang="en-US" b="0" i="0" dirty="0">
                <a:solidFill>
                  <a:srgbClr val="404040"/>
                </a:solidFill>
                <a:effectLst/>
                <a:latin typeface="quote-cjk-patch"/>
              </a:rPr>
              <a:t>：打造一套“低门槛、低成本、高效率”的标准化工具平台，让数据准备像搭积木一样简单！</a:t>
            </a:r>
            <a:endParaRPr lang="zh-CN" altLang="en-US" b="0" i="0" dirty="0">
              <a:solidFill>
                <a:srgbClr val="404040"/>
              </a:solidFill>
              <a:effectLst/>
              <a:latin typeface="quote-cjk-patch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b="0" i="0" dirty="0">
              <a:solidFill>
                <a:srgbClr val="2C2C36"/>
              </a:solidFill>
              <a:effectLst/>
              <a:latin typeface="system-u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b="0" i="0" dirty="0">
              <a:solidFill>
                <a:srgbClr val="2C2C36"/>
              </a:solidFill>
              <a:effectLst/>
              <a:latin typeface="system-u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dirty="0"/>
          </a:p>
        </p:txBody>
      </p:sp>
      <p:sp>
        <p:nvSpPr>
          <p:cNvPr id="36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EC0B21-976F-E24D-9A88-A6AC38230A44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35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b="0" i="0" dirty="0">
                <a:solidFill>
                  <a:srgbClr val="404040"/>
                </a:solidFill>
                <a:effectLst/>
                <a:latin typeface="quote-cjk-patch"/>
              </a:rPr>
              <a:t>传统</a:t>
            </a:r>
            <a:r>
              <a:rPr lang="en-GB" altLang="zh-CN" b="0" i="0" dirty="0">
                <a:solidFill>
                  <a:srgbClr val="404040"/>
                </a:solidFill>
                <a:effectLst/>
                <a:latin typeface="quote-cjk-patch"/>
              </a:rPr>
              <a:t>Model-centric AI</a:t>
            </a:r>
            <a:r>
              <a:rPr lang="zh-CN" altLang="en-US" b="0" i="0" dirty="0">
                <a:solidFill>
                  <a:srgbClr val="404040"/>
                </a:solidFill>
                <a:effectLst/>
                <a:latin typeface="quote-cjk-patch"/>
              </a:rPr>
              <a:t>中，</a:t>
            </a:r>
            <a:r>
              <a:rPr lang="en-US" altLang="zh-CN" b="0" i="0" dirty="0">
                <a:solidFill>
                  <a:srgbClr val="404040"/>
                </a:solidFill>
                <a:effectLst/>
                <a:latin typeface="quote-cjk-patch"/>
              </a:rPr>
              <a:t>90%</a:t>
            </a:r>
            <a:r>
              <a:rPr lang="zh-CN" altLang="en-US" b="0" i="0" dirty="0">
                <a:solidFill>
                  <a:srgbClr val="404040"/>
                </a:solidFill>
                <a:effectLst/>
                <a:latin typeface="quote-cjk-patch"/>
              </a:rPr>
              <a:t>的工作量是数据准备</a:t>
            </a:r>
            <a:r>
              <a:rPr lang="zh-CN" altLang="en-US" b="0" i="0" dirty="0">
                <a:solidFill>
                  <a:srgbClr val="2C2C36"/>
                </a:solidFill>
                <a:effectLst/>
                <a:latin typeface="system-ui"/>
              </a:rPr>
              <a:t>，我们经常会面临数据格式不规范、数据量少和数据质量低等问题。</a:t>
            </a:r>
            <a:r>
              <a:rPr lang="zh-CN" altLang="en-US" b="0" i="0" dirty="0">
                <a:solidFill>
                  <a:srgbClr val="404040"/>
                </a:solidFill>
                <a:effectLst/>
                <a:latin typeface="quote-cjk-patch"/>
              </a:rPr>
              <a:t>而</a:t>
            </a:r>
            <a:r>
              <a:rPr lang="en-GB" altLang="zh-CN" b="0" i="0" dirty="0">
                <a:solidFill>
                  <a:srgbClr val="404040"/>
                </a:solidFill>
                <a:effectLst/>
                <a:latin typeface="quote-cjk-patch"/>
              </a:rPr>
              <a:t>Data-centric AI</a:t>
            </a:r>
            <a:r>
              <a:rPr lang="zh-CN" altLang="en-US" b="0" i="0" dirty="0">
                <a:solidFill>
                  <a:srgbClr val="404040"/>
                </a:solidFill>
                <a:effectLst/>
                <a:latin typeface="quote-cjk-patch"/>
              </a:rPr>
              <a:t>通过自动化工具，将改变这一局面。</a:t>
            </a:r>
            <a:endParaRPr lang="en-US" altLang="zh-CN" b="0" i="0" dirty="0">
              <a:solidFill>
                <a:srgbClr val="2C2C36"/>
              </a:solidFill>
              <a:effectLst/>
              <a:latin typeface="system-ui"/>
            </a:endParaRPr>
          </a:p>
          <a:p>
            <a:pPr algn="l"/>
            <a:r>
              <a:rPr lang="zh-CN" altLang="en-US" b="0" i="0" dirty="0">
                <a:solidFill>
                  <a:srgbClr val="404040"/>
                </a:solidFill>
                <a:effectLst/>
                <a:latin typeface="quote-cjk-patch"/>
              </a:rPr>
              <a:t>理想的</a:t>
            </a:r>
            <a:r>
              <a:rPr lang="en-US" altLang="zh-CN" b="0" i="0" dirty="0">
                <a:solidFill>
                  <a:srgbClr val="404040"/>
                </a:solidFill>
                <a:effectLst/>
                <a:latin typeface="quote-cjk-patch"/>
              </a:rPr>
              <a:t>DCAI</a:t>
            </a:r>
            <a:r>
              <a:rPr lang="zh-CN" altLang="en-US" b="0" i="0" dirty="0">
                <a:solidFill>
                  <a:srgbClr val="404040"/>
                </a:solidFill>
                <a:effectLst/>
                <a:latin typeface="quote-cjk-patch"/>
              </a:rPr>
              <a:t>数据基础设施必须具备三大能力：</a:t>
            </a:r>
            <a:endParaRPr lang="zh-CN" altLang="en-US" b="0" i="0" dirty="0">
              <a:solidFill>
                <a:srgbClr val="404040"/>
              </a:solidFill>
              <a:effectLst/>
              <a:latin typeface="quote-cjk-patch"/>
            </a:endParaRPr>
          </a:p>
          <a:p>
            <a:pPr algn="l">
              <a:buFont typeface="+mj-lt"/>
              <a:buAutoNum type="arabicPeriod"/>
            </a:pPr>
            <a:r>
              <a:rPr lang="zh-CN" altLang="en-US" b="1" i="0" dirty="0">
                <a:solidFill>
                  <a:srgbClr val="404040"/>
                </a:solidFill>
                <a:effectLst/>
                <a:latin typeface="quote-cjk-patch"/>
              </a:rPr>
              <a:t>统一管理</a:t>
            </a:r>
            <a:r>
              <a:rPr lang="zh-CN" altLang="en-US" b="0" i="0" dirty="0">
                <a:solidFill>
                  <a:srgbClr val="404040"/>
                </a:solidFill>
                <a:effectLst/>
                <a:latin typeface="quote-cjk-patch"/>
              </a:rPr>
              <a:t>：从原始数据到</a:t>
            </a:r>
            <a:r>
              <a:rPr lang="en-GB" altLang="zh-CN" b="0" i="0" dirty="0">
                <a:solidFill>
                  <a:srgbClr val="404040"/>
                </a:solidFill>
                <a:effectLst/>
                <a:latin typeface="quote-cjk-patch"/>
              </a:rPr>
              <a:t>AI</a:t>
            </a:r>
            <a:r>
              <a:rPr lang="zh-CN" altLang="en-US" b="0" i="0" dirty="0">
                <a:solidFill>
                  <a:srgbClr val="404040"/>
                </a:solidFill>
                <a:effectLst/>
                <a:latin typeface="quote-cjk-patch"/>
              </a:rPr>
              <a:t>数据库，打通结构化与非结构化数据的壁垒。</a:t>
            </a:r>
            <a:endParaRPr lang="zh-CN" altLang="en-US" b="0" i="0" dirty="0">
              <a:solidFill>
                <a:srgbClr val="404040"/>
              </a:solidFill>
              <a:effectLst/>
              <a:latin typeface="quote-cjk-patch"/>
            </a:endParaRPr>
          </a:p>
          <a:p>
            <a:pPr algn="l">
              <a:buFont typeface="+mj-lt"/>
              <a:buAutoNum type="arabicPeriod"/>
            </a:pPr>
            <a:r>
              <a:rPr lang="zh-CN" altLang="en-US" b="1" i="0" dirty="0">
                <a:solidFill>
                  <a:srgbClr val="404040"/>
                </a:solidFill>
                <a:effectLst/>
                <a:latin typeface="quote-cjk-patch"/>
              </a:rPr>
              <a:t>智能处理</a:t>
            </a:r>
            <a:r>
              <a:rPr lang="zh-CN" altLang="en-US" b="0" i="0" dirty="0">
                <a:solidFill>
                  <a:srgbClr val="404040"/>
                </a:solidFill>
                <a:effectLst/>
                <a:latin typeface="quote-cjk-patch"/>
              </a:rPr>
              <a:t>：自动化完成清洗、合成、质量评估</a:t>
            </a:r>
            <a:r>
              <a:rPr lang="en-US" altLang="zh-CN" b="0" i="0" dirty="0">
                <a:solidFill>
                  <a:srgbClr val="404040"/>
                </a:solidFill>
                <a:effectLst/>
                <a:latin typeface="quote-cjk-patch"/>
              </a:rPr>
              <a:t>——</a:t>
            </a:r>
            <a:r>
              <a:rPr lang="zh-CN" altLang="en-US" b="0" i="0" dirty="0">
                <a:solidFill>
                  <a:srgbClr val="404040"/>
                </a:solidFill>
                <a:effectLst/>
                <a:latin typeface="quote-cjk-patch"/>
              </a:rPr>
              <a:t>像“数据流水线”般高效运转。</a:t>
            </a:r>
            <a:endParaRPr lang="zh-CN" altLang="en-US" b="0" i="0" dirty="0">
              <a:solidFill>
                <a:srgbClr val="404040"/>
              </a:solidFill>
              <a:effectLst/>
              <a:latin typeface="quote-cjk-patch"/>
            </a:endParaRPr>
          </a:p>
          <a:p>
            <a:pPr algn="l">
              <a:buFont typeface="+mj-lt"/>
              <a:buAutoNum type="arabicPeriod"/>
            </a:pPr>
            <a:r>
              <a:rPr lang="zh-CN" altLang="en-US" b="1" i="0" dirty="0">
                <a:solidFill>
                  <a:srgbClr val="404040"/>
                </a:solidFill>
                <a:effectLst/>
                <a:latin typeface="quote-cjk-patch"/>
              </a:rPr>
              <a:t>动态调度</a:t>
            </a:r>
            <a:r>
              <a:rPr lang="zh-CN" altLang="en-US" b="0" i="0" dirty="0">
                <a:solidFill>
                  <a:srgbClr val="404040"/>
                </a:solidFill>
                <a:effectLst/>
                <a:latin typeface="quote-cjk-patch"/>
              </a:rPr>
              <a:t>：根据模型训练反馈，实时优化数据配比，让</a:t>
            </a:r>
            <a:r>
              <a:rPr lang="en-GB" altLang="zh-CN" b="0" i="0" dirty="0">
                <a:solidFill>
                  <a:srgbClr val="404040"/>
                </a:solidFill>
                <a:effectLst/>
                <a:latin typeface="quote-cjk-patch"/>
              </a:rPr>
              <a:t>AI</a:t>
            </a:r>
            <a:r>
              <a:rPr lang="zh-CN" altLang="en-US" b="0" i="0" dirty="0">
                <a:solidFill>
                  <a:srgbClr val="404040"/>
                </a:solidFill>
                <a:effectLst/>
                <a:latin typeface="quote-cjk-patch"/>
              </a:rPr>
              <a:t>越学越聪明。</a:t>
            </a:r>
            <a:br>
              <a:rPr lang="zh-CN" altLang="en-US" b="0" i="0" dirty="0">
                <a:solidFill>
                  <a:srgbClr val="404040"/>
                </a:solidFill>
                <a:effectLst/>
                <a:latin typeface="quote-cjk-patch"/>
              </a:rPr>
            </a:br>
            <a:r>
              <a:rPr lang="zh-CN" altLang="en-US" b="1" i="0" dirty="0">
                <a:solidFill>
                  <a:srgbClr val="404040"/>
                </a:solidFill>
                <a:effectLst/>
                <a:latin typeface="quote-cjk-patch"/>
              </a:rPr>
              <a:t>我们的目标</a:t>
            </a:r>
            <a:r>
              <a:rPr lang="zh-CN" altLang="en-US" b="0" i="0" dirty="0">
                <a:solidFill>
                  <a:srgbClr val="404040"/>
                </a:solidFill>
                <a:effectLst/>
                <a:latin typeface="quote-cjk-patch"/>
              </a:rPr>
              <a:t>：打造一套“低门槛、低成本、高效率”的标准化工具平台，让数据准备像搭积木一样简单！</a:t>
            </a:r>
            <a:endParaRPr lang="zh-CN" altLang="en-US" b="0" i="0" dirty="0">
              <a:solidFill>
                <a:srgbClr val="404040"/>
              </a:solidFill>
              <a:effectLst/>
              <a:latin typeface="quote-cjk-patch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b="0" i="0" dirty="0">
              <a:solidFill>
                <a:srgbClr val="2C2C36"/>
              </a:solidFill>
              <a:effectLst/>
              <a:latin typeface="system-u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b="0" i="0" dirty="0">
              <a:solidFill>
                <a:srgbClr val="2C2C36"/>
              </a:solidFill>
              <a:effectLst/>
              <a:latin typeface="system-u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dirty="0"/>
          </a:p>
        </p:txBody>
      </p:sp>
      <p:sp>
        <p:nvSpPr>
          <p:cNvPr id="36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EC0B21-976F-E24D-9A88-A6AC38230A44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35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b="0" i="0" dirty="0">
                <a:solidFill>
                  <a:srgbClr val="404040"/>
                </a:solidFill>
                <a:effectLst/>
                <a:latin typeface="quote-cjk-patch"/>
              </a:rPr>
              <a:t>传统</a:t>
            </a:r>
            <a:r>
              <a:rPr lang="en-GB" altLang="zh-CN" b="0" i="0" dirty="0">
                <a:solidFill>
                  <a:srgbClr val="404040"/>
                </a:solidFill>
                <a:effectLst/>
                <a:latin typeface="quote-cjk-patch"/>
              </a:rPr>
              <a:t>Model-centric AI</a:t>
            </a:r>
            <a:r>
              <a:rPr lang="zh-CN" altLang="en-US" b="0" i="0" dirty="0">
                <a:solidFill>
                  <a:srgbClr val="404040"/>
                </a:solidFill>
                <a:effectLst/>
                <a:latin typeface="quote-cjk-patch"/>
              </a:rPr>
              <a:t>中，</a:t>
            </a:r>
            <a:r>
              <a:rPr lang="en-US" altLang="zh-CN" b="0" i="0" dirty="0">
                <a:solidFill>
                  <a:srgbClr val="404040"/>
                </a:solidFill>
                <a:effectLst/>
                <a:latin typeface="quote-cjk-patch"/>
              </a:rPr>
              <a:t>90%</a:t>
            </a:r>
            <a:r>
              <a:rPr lang="zh-CN" altLang="en-US" b="0" i="0" dirty="0">
                <a:solidFill>
                  <a:srgbClr val="404040"/>
                </a:solidFill>
                <a:effectLst/>
                <a:latin typeface="quote-cjk-patch"/>
              </a:rPr>
              <a:t>的工作量是数据准备</a:t>
            </a:r>
            <a:r>
              <a:rPr lang="zh-CN" altLang="en-US" b="0" i="0" dirty="0">
                <a:solidFill>
                  <a:srgbClr val="2C2C36"/>
                </a:solidFill>
                <a:effectLst/>
                <a:latin typeface="system-ui"/>
              </a:rPr>
              <a:t>，我们经常会面临数据格式不规范、数据量少和数据质量低等问题。</a:t>
            </a:r>
            <a:r>
              <a:rPr lang="zh-CN" altLang="en-US" b="0" i="0" dirty="0">
                <a:solidFill>
                  <a:srgbClr val="404040"/>
                </a:solidFill>
                <a:effectLst/>
                <a:latin typeface="quote-cjk-patch"/>
              </a:rPr>
              <a:t>而</a:t>
            </a:r>
            <a:r>
              <a:rPr lang="en-GB" altLang="zh-CN" b="0" i="0" dirty="0">
                <a:solidFill>
                  <a:srgbClr val="404040"/>
                </a:solidFill>
                <a:effectLst/>
                <a:latin typeface="quote-cjk-patch"/>
              </a:rPr>
              <a:t>Data-centric AI</a:t>
            </a:r>
            <a:r>
              <a:rPr lang="zh-CN" altLang="en-US" b="0" i="0" dirty="0">
                <a:solidFill>
                  <a:srgbClr val="404040"/>
                </a:solidFill>
                <a:effectLst/>
                <a:latin typeface="quote-cjk-patch"/>
              </a:rPr>
              <a:t>通过自动化工具，将改变这一局面。</a:t>
            </a:r>
            <a:endParaRPr lang="en-US" altLang="zh-CN" b="0" i="0" dirty="0">
              <a:solidFill>
                <a:srgbClr val="2C2C36"/>
              </a:solidFill>
              <a:effectLst/>
              <a:latin typeface="system-ui"/>
            </a:endParaRPr>
          </a:p>
          <a:p>
            <a:pPr algn="l"/>
            <a:r>
              <a:rPr lang="zh-CN" altLang="en-US" b="0" i="0" dirty="0">
                <a:solidFill>
                  <a:srgbClr val="404040"/>
                </a:solidFill>
                <a:effectLst/>
                <a:latin typeface="quote-cjk-patch"/>
              </a:rPr>
              <a:t>理想的</a:t>
            </a:r>
            <a:r>
              <a:rPr lang="en-US" altLang="zh-CN" b="0" i="0" dirty="0">
                <a:solidFill>
                  <a:srgbClr val="404040"/>
                </a:solidFill>
                <a:effectLst/>
                <a:latin typeface="quote-cjk-patch"/>
              </a:rPr>
              <a:t>DCAI</a:t>
            </a:r>
            <a:r>
              <a:rPr lang="zh-CN" altLang="en-US" b="0" i="0" dirty="0">
                <a:solidFill>
                  <a:srgbClr val="404040"/>
                </a:solidFill>
                <a:effectLst/>
                <a:latin typeface="quote-cjk-patch"/>
              </a:rPr>
              <a:t>数据基础设施必须具备三大能力：</a:t>
            </a:r>
            <a:endParaRPr lang="zh-CN" altLang="en-US" b="0" i="0" dirty="0">
              <a:solidFill>
                <a:srgbClr val="404040"/>
              </a:solidFill>
              <a:effectLst/>
              <a:latin typeface="quote-cjk-patch"/>
            </a:endParaRPr>
          </a:p>
          <a:p>
            <a:pPr algn="l">
              <a:buFont typeface="+mj-lt"/>
              <a:buAutoNum type="arabicPeriod"/>
            </a:pPr>
            <a:r>
              <a:rPr lang="zh-CN" altLang="en-US" b="1" i="0" dirty="0">
                <a:solidFill>
                  <a:srgbClr val="404040"/>
                </a:solidFill>
                <a:effectLst/>
                <a:latin typeface="quote-cjk-patch"/>
              </a:rPr>
              <a:t>统一管理</a:t>
            </a:r>
            <a:r>
              <a:rPr lang="zh-CN" altLang="en-US" b="0" i="0" dirty="0">
                <a:solidFill>
                  <a:srgbClr val="404040"/>
                </a:solidFill>
                <a:effectLst/>
                <a:latin typeface="quote-cjk-patch"/>
              </a:rPr>
              <a:t>：从原始数据到</a:t>
            </a:r>
            <a:r>
              <a:rPr lang="en-GB" altLang="zh-CN" b="0" i="0" dirty="0">
                <a:solidFill>
                  <a:srgbClr val="404040"/>
                </a:solidFill>
                <a:effectLst/>
                <a:latin typeface="quote-cjk-patch"/>
              </a:rPr>
              <a:t>AI</a:t>
            </a:r>
            <a:r>
              <a:rPr lang="zh-CN" altLang="en-US" b="0" i="0" dirty="0">
                <a:solidFill>
                  <a:srgbClr val="404040"/>
                </a:solidFill>
                <a:effectLst/>
                <a:latin typeface="quote-cjk-patch"/>
              </a:rPr>
              <a:t>数据库，打通结构化与非结构化数据的壁垒。</a:t>
            </a:r>
            <a:endParaRPr lang="zh-CN" altLang="en-US" b="0" i="0" dirty="0">
              <a:solidFill>
                <a:srgbClr val="404040"/>
              </a:solidFill>
              <a:effectLst/>
              <a:latin typeface="quote-cjk-patch"/>
            </a:endParaRPr>
          </a:p>
          <a:p>
            <a:pPr algn="l">
              <a:buFont typeface="+mj-lt"/>
              <a:buAutoNum type="arabicPeriod"/>
            </a:pPr>
            <a:r>
              <a:rPr lang="zh-CN" altLang="en-US" b="1" i="0" dirty="0">
                <a:solidFill>
                  <a:srgbClr val="404040"/>
                </a:solidFill>
                <a:effectLst/>
                <a:latin typeface="quote-cjk-patch"/>
              </a:rPr>
              <a:t>智能处理</a:t>
            </a:r>
            <a:r>
              <a:rPr lang="zh-CN" altLang="en-US" b="0" i="0" dirty="0">
                <a:solidFill>
                  <a:srgbClr val="404040"/>
                </a:solidFill>
                <a:effectLst/>
                <a:latin typeface="quote-cjk-patch"/>
              </a:rPr>
              <a:t>：自动化完成清洗、合成、质量评估</a:t>
            </a:r>
            <a:r>
              <a:rPr lang="en-US" altLang="zh-CN" b="0" i="0" dirty="0">
                <a:solidFill>
                  <a:srgbClr val="404040"/>
                </a:solidFill>
                <a:effectLst/>
                <a:latin typeface="quote-cjk-patch"/>
              </a:rPr>
              <a:t>——</a:t>
            </a:r>
            <a:r>
              <a:rPr lang="zh-CN" altLang="en-US" b="0" i="0" dirty="0">
                <a:solidFill>
                  <a:srgbClr val="404040"/>
                </a:solidFill>
                <a:effectLst/>
                <a:latin typeface="quote-cjk-patch"/>
              </a:rPr>
              <a:t>像“数据流水线”般高效运转。</a:t>
            </a:r>
            <a:endParaRPr lang="zh-CN" altLang="en-US" b="0" i="0" dirty="0">
              <a:solidFill>
                <a:srgbClr val="404040"/>
              </a:solidFill>
              <a:effectLst/>
              <a:latin typeface="quote-cjk-patch"/>
            </a:endParaRPr>
          </a:p>
          <a:p>
            <a:pPr algn="l">
              <a:buFont typeface="+mj-lt"/>
              <a:buAutoNum type="arabicPeriod"/>
            </a:pPr>
            <a:r>
              <a:rPr lang="zh-CN" altLang="en-US" b="1" i="0" dirty="0">
                <a:solidFill>
                  <a:srgbClr val="404040"/>
                </a:solidFill>
                <a:effectLst/>
                <a:latin typeface="quote-cjk-patch"/>
              </a:rPr>
              <a:t>动态调度</a:t>
            </a:r>
            <a:r>
              <a:rPr lang="zh-CN" altLang="en-US" b="0" i="0" dirty="0">
                <a:solidFill>
                  <a:srgbClr val="404040"/>
                </a:solidFill>
                <a:effectLst/>
                <a:latin typeface="quote-cjk-patch"/>
              </a:rPr>
              <a:t>：根据模型训练反馈，实时优化数据配比，让</a:t>
            </a:r>
            <a:r>
              <a:rPr lang="en-GB" altLang="zh-CN" b="0" i="0" dirty="0">
                <a:solidFill>
                  <a:srgbClr val="404040"/>
                </a:solidFill>
                <a:effectLst/>
                <a:latin typeface="quote-cjk-patch"/>
              </a:rPr>
              <a:t>AI</a:t>
            </a:r>
            <a:r>
              <a:rPr lang="zh-CN" altLang="en-US" b="0" i="0" dirty="0">
                <a:solidFill>
                  <a:srgbClr val="404040"/>
                </a:solidFill>
                <a:effectLst/>
                <a:latin typeface="quote-cjk-patch"/>
              </a:rPr>
              <a:t>越学越聪明。</a:t>
            </a:r>
            <a:br>
              <a:rPr lang="zh-CN" altLang="en-US" b="0" i="0" dirty="0">
                <a:solidFill>
                  <a:srgbClr val="404040"/>
                </a:solidFill>
                <a:effectLst/>
                <a:latin typeface="quote-cjk-patch"/>
              </a:rPr>
            </a:br>
            <a:r>
              <a:rPr lang="zh-CN" altLang="en-US" b="1" i="0" dirty="0">
                <a:solidFill>
                  <a:srgbClr val="404040"/>
                </a:solidFill>
                <a:effectLst/>
                <a:latin typeface="quote-cjk-patch"/>
              </a:rPr>
              <a:t>我们的目标</a:t>
            </a:r>
            <a:r>
              <a:rPr lang="zh-CN" altLang="en-US" b="0" i="0" dirty="0">
                <a:solidFill>
                  <a:srgbClr val="404040"/>
                </a:solidFill>
                <a:effectLst/>
                <a:latin typeface="quote-cjk-patch"/>
              </a:rPr>
              <a:t>：打造一套“低门槛、低成本、高效率”的标准化工具平台，让数据准备像搭积木一样简单！</a:t>
            </a:r>
            <a:endParaRPr lang="zh-CN" altLang="en-US" b="0" i="0" dirty="0">
              <a:solidFill>
                <a:srgbClr val="404040"/>
              </a:solidFill>
              <a:effectLst/>
              <a:latin typeface="quote-cjk-patch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b="0" i="0" dirty="0">
              <a:solidFill>
                <a:srgbClr val="2C2C36"/>
              </a:solidFill>
              <a:effectLst/>
              <a:latin typeface="system-u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b="0" i="0" dirty="0">
              <a:solidFill>
                <a:srgbClr val="2C2C36"/>
              </a:solidFill>
              <a:effectLst/>
              <a:latin typeface="system-u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dirty="0"/>
          </a:p>
        </p:txBody>
      </p:sp>
      <p:sp>
        <p:nvSpPr>
          <p:cNvPr id="36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EC0B21-976F-E24D-9A88-A6AC38230A44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35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b="0" i="0" dirty="0">
                <a:solidFill>
                  <a:srgbClr val="404040"/>
                </a:solidFill>
                <a:effectLst/>
                <a:latin typeface="quote-cjk-patch"/>
              </a:rPr>
              <a:t>传统</a:t>
            </a:r>
            <a:r>
              <a:rPr lang="en-GB" altLang="zh-CN" b="0" i="0" dirty="0">
                <a:solidFill>
                  <a:srgbClr val="404040"/>
                </a:solidFill>
                <a:effectLst/>
                <a:latin typeface="quote-cjk-patch"/>
              </a:rPr>
              <a:t>Model-centric AI</a:t>
            </a:r>
            <a:r>
              <a:rPr lang="zh-CN" altLang="en-US" b="0" i="0" dirty="0">
                <a:solidFill>
                  <a:srgbClr val="404040"/>
                </a:solidFill>
                <a:effectLst/>
                <a:latin typeface="quote-cjk-patch"/>
              </a:rPr>
              <a:t>中，</a:t>
            </a:r>
            <a:r>
              <a:rPr lang="en-US" altLang="zh-CN" b="0" i="0" dirty="0">
                <a:solidFill>
                  <a:srgbClr val="404040"/>
                </a:solidFill>
                <a:effectLst/>
                <a:latin typeface="quote-cjk-patch"/>
              </a:rPr>
              <a:t>90%</a:t>
            </a:r>
            <a:r>
              <a:rPr lang="zh-CN" altLang="en-US" b="0" i="0" dirty="0">
                <a:solidFill>
                  <a:srgbClr val="404040"/>
                </a:solidFill>
                <a:effectLst/>
                <a:latin typeface="quote-cjk-patch"/>
              </a:rPr>
              <a:t>的工作量是数据准备</a:t>
            </a:r>
            <a:r>
              <a:rPr lang="zh-CN" altLang="en-US" b="0" i="0" dirty="0">
                <a:solidFill>
                  <a:srgbClr val="2C2C36"/>
                </a:solidFill>
                <a:effectLst/>
                <a:latin typeface="system-ui"/>
              </a:rPr>
              <a:t>，我们经常会面临数据格式不规范、数据量少和数据质量低等问题。</a:t>
            </a:r>
            <a:r>
              <a:rPr lang="zh-CN" altLang="en-US" b="0" i="0" dirty="0">
                <a:solidFill>
                  <a:srgbClr val="404040"/>
                </a:solidFill>
                <a:effectLst/>
                <a:latin typeface="quote-cjk-patch"/>
              </a:rPr>
              <a:t>而</a:t>
            </a:r>
            <a:r>
              <a:rPr lang="en-GB" altLang="zh-CN" b="0" i="0" dirty="0">
                <a:solidFill>
                  <a:srgbClr val="404040"/>
                </a:solidFill>
                <a:effectLst/>
                <a:latin typeface="quote-cjk-patch"/>
              </a:rPr>
              <a:t>Data-centric AI</a:t>
            </a:r>
            <a:r>
              <a:rPr lang="zh-CN" altLang="en-US" b="0" i="0" dirty="0">
                <a:solidFill>
                  <a:srgbClr val="404040"/>
                </a:solidFill>
                <a:effectLst/>
                <a:latin typeface="quote-cjk-patch"/>
              </a:rPr>
              <a:t>通过自动化工具，将改变这一局面。</a:t>
            </a:r>
            <a:endParaRPr lang="en-US" altLang="zh-CN" b="0" i="0" dirty="0">
              <a:solidFill>
                <a:srgbClr val="2C2C36"/>
              </a:solidFill>
              <a:effectLst/>
              <a:latin typeface="system-ui"/>
            </a:endParaRPr>
          </a:p>
          <a:p>
            <a:pPr algn="l"/>
            <a:r>
              <a:rPr lang="zh-CN" altLang="en-US" b="0" i="0" dirty="0">
                <a:solidFill>
                  <a:srgbClr val="404040"/>
                </a:solidFill>
                <a:effectLst/>
                <a:latin typeface="quote-cjk-patch"/>
              </a:rPr>
              <a:t>理想的</a:t>
            </a:r>
            <a:r>
              <a:rPr lang="en-US" altLang="zh-CN" b="0" i="0" dirty="0">
                <a:solidFill>
                  <a:srgbClr val="404040"/>
                </a:solidFill>
                <a:effectLst/>
                <a:latin typeface="quote-cjk-patch"/>
              </a:rPr>
              <a:t>DCAI</a:t>
            </a:r>
            <a:r>
              <a:rPr lang="zh-CN" altLang="en-US" b="0" i="0" dirty="0">
                <a:solidFill>
                  <a:srgbClr val="404040"/>
                </a:solidFill>
                <a:effectLst/>
                <a:latin typeface="quote-cjk-patch"/>
              </a:rPr>
              <a:t>数据基础设施必须具备三大能力：</a:t>
            </a:r>
            <a:endParaRPr lang="zh-CN" altLang="en-US" b="0" i="0" dirty="0">
              <a:solidFill>
                <a:srgbClr val="404040"/>
              </a:solidFill>
              <a:effectLst/>
              <a:latin typeface="quote-cjk-patch"/>
            </a:endParaRPr>
          </a:p>
          <a:p>
            <a:pPr algn="l">
              <a:buFont typeface="+mj-lt"/>
              <a:buAutoNum type="arabicPeriod"/>
            </a:pPr>
            <a:r>
              <a:rPr lang="zh-CN" altLang="en-US" b="1" i="0" dirty="0">
                <a:solidFill>
                  <a:srgbClr val="404040"/>
                </a:solidFill>
                <a:effectLst/>
                <a:latin typeface="quote-cjk-patch"/>
              </a:rPr>
              <a:t>统一管理</a:t>
            </a:r>
            <a:r>
              <a:rPr lang="zh-CN" altLang="en-US" b="0" i="0" dirty="0">
                <a:solidFill>
                  <a:srgbClr val="404040"/>
                </a:solidFill>
                <a:effectLst/>
                <a:latin typeface="quote-cjk-patch"/>
              </a:rPr>
              <a:t>：从原始数据到</a:t>
            </a:r>
            <a:r>
              <a:rPr lang="en-GB" altLang="zh-CN" b="0" i="0" dirty="0">
                <a:solidFill>
                  <a:srgbClr val="404040"/>
                </a:solidFill>
                <a:effectLst/>
                <a:latin typeface="quote-cjk-patch"/>
              </a:rPr>
              <a:t>AI</a:t>
            </a:r>
            <a:r>
              <a:rPr lang="zh-CN" altLang="en-US" b="0" i="0" dirty="0">
                <a:solidFill>
                  <a:srgbClr val="404040"/>
                </a:solidFill>
                <a:effectLst/>
                <a:latin typeface="quote-cjk-patch"/>
              </a:rPr>
              <a:t>数据库，打通结构化与非结构化数据的壁垒。</a:t>
            </a:r>
            <a:endParaRPr lang="zh-CN" altLang="en-US" b="0" i="0" dirty="0">
              <a:solidFill>
                <a:srgbClr val="404040"/>
              </a:solidFill>
              <a:effectLst/>
              <a:latin typeface="quote-cjk-patch"/>
            </a:endParaRPr>
          </a:p>
          <a:p>
            <a:pPr algn="l">
              <a:buFont typeface="+mj-lt"/>
              <a:buAutoNum type="arabicPeriod"/>
            </a:pPr>
            <a:r>
              <a:rPr lang="zh-CN" altLang="en-US" b="1" i="0" dirty="0">
                <a:solidFill>
                  <a:srgbClr val="404040"/>
                </a:solidFill>
                <a:effectLst/>
                <a:latin typeface="quote-cjk-patch"/>
              </a:rPr>
              <a:t>智能处理</a:t>
            </a:r>
            <a:r>
              <a:rPr lang="zh-CN" altLang="en-US" b="0" i="0" dirty="0">
                <a:solidFill>
                  <a:srgbClr val="404040"/>
                </a:solidFill>
                <a:effectLst/>
                <a:latin typeface="quote-cjk-patch"/>
              </a:rPr>
              <a:t>：自动化完成清洗、合成、质量评估</a:t>
            </a:r>
            <a:r>
              <a:rPr lang="en-US" altLang="zh-CN" b="0" i="0" dirty="0">
                <a:solidFill>
                  <a:srgbClr val="404040"/>
                </a:solidFill>
                <a:effectLst/>
                <a:latin typeface="quote-cjk-patch"/>
              </a:rPr>
              <a:t>——</a:t>
            </a:r>
            <a:r>
              <a:rPr lang="zh-CN" altLang="en-US" b="0" i="0" dirty="0">
                <a:solidFill>
                  <a:srgbClr val="404040"/>
                </a:solidFill>
                <a:effectLst/>
                <a:latin typeface="quote-cjk-patch"/>
              </a:rPr>
              <a:t>像“数据流水线”般高效运转。</a:t>
            </a:r>
            <a:endParaRPr lang="zh-CN" altLang="en-US" b="0" i="0" dirty="0">
              <a:solidFill>
                <a:srgbClr val="404040"/>
              </a:solidFill>
              <a:effectLst/>
              <a:latin typeface="quote-cjk-patch"/>
            </a:endParaRPr>
          </a:p>
          <a:p>
            <a:pPr algn="l">
              <a:buFont typeface="+mj-lt"/>
              <a:buAutoNum type="arabicPeriod"/>
            </a:pPr>
            <a:r>
              <a:rPr lang="zh-CN" altLang="en-US" b="1" i="0" dirty="0">
                <a:solidFill>
                  <a:srgbClr val="404040"/>
                </a:solidFill>
                <a:effectLst/>
                <a:latin typeface="quote-cjk-patch"/>
              </a:rPr>
              <a:t>动态调度</a:t>
            </a:r>
            <a:r>
              <a:rPr lang="zh-CN" altLang="en-US" b="0" i="0" dirty="0">
                <a:solidFill>
                  <a:srgbClr val="404040"/>
                </a:solidFill>
                <a:effectLst/>
                <a:latin typeface="quote-cjk-patch"/>
              </a:rPr>
              <a:t>：根据模型训练反馈，实时优化数据配比，让</a:t>
            </a:r>
            <a:r>
              <a:rPr lang="en-GB" altLang="zh-CN" b="0" i="0" dirty="0">
                <a:solidFill>
                  <a:srgbClr val="404040"/>
                </a:solidFill>
                <a:effectLst/>
                <a:latin typeface="quote-cjk-patch"/>
              </a:rPr>
              <a:t>AI</a:t>
            </a:r>
            <a:r>
              <a:rPr lang="zh-CN" altLang="en-US" b="0" i="0" dirty="0">
                <a:solidFill>
                  <a:srgbClr val="404040"/>
                </a:solidFill>
                <a:effectLst/>
                <a:latin typeface="quote-cjk-patch"/>
              </a:rPr>
              <a:t>越学越聪明。</a:t>
            </a:r>
            <a:br>
              <a:rPr lang="zh-CN" altLang="en-US" b="0" i="0" dirty="0">
                <a:solidFill>
                  <a:srgbClr val="404040"/>
                </a:solidFill>
                <a:effectLst/>
                <a:latin typeface="quote-cjk-patch"/>
              </a:rPr>
            </a:br>
            <a:r>
              <a:rPr lang="zh-CN" altLang="en-US" b="1" i="0" dirty="0">
                <a:solidFill>
                  <a:srgbClr val="404040"/>
                </a:solidFill>
                <a:effectLst/>
                <a:latin typeface="quote-cjk-patch"/>
              </a:rPr>
              <a:t>我们的目标</a:t>
            </a:r>
            <a:r>
              <a:rPr lang="zh-CN" altLang="en-US" b="0" i="0" dirty="0">
                <a:solidFill>
                  <a:srgbClr val="404040"/>
                </a:solidFill>
                <a:effectLst/>
                <a:latin typeface="quote-cjk-patch"/>
              </a:rPr>
              <a:t>：打造一套“低门槛、低成本、高效率”的标准化工具平台，让数据准备像搭积木一样简单！</a:t>
            </a:r>
            <a:endParaRPr lang="zh-CN" altLang="en-US" b="0" i="0" dirty="0">
              <a:solidFill>
                <a:srgbClr val="404040"/>
              </a:solidFill>
              <a:effectLst/>
              <a:latin typeface="quote-cjk-patch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b="0" i="0" dirty="0">
              <a:solidFill>
                <a:srgbClr val="2C2C36"/>
              </a:solidFill>
              <a:effectLst/>
              <a:latin typeface="system-u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b="0" i="0" dirty="0">
              <a:solidFill>
                <a:srgbClr val="2C2C36"/>
              </a:solidFill>
              <a:effectLst/>
              <a:latin typeface="system-u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dirty="0"/>
          </a:p>
        </p:txBody>
      </p:sp>
      <p:sp>
        <p:nvSpPr>
          <p:cNvPr id="36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EC0B21-976F-E24D-9A88-A6AC38230A44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蓝顶内容标题">
    <p:bg>
      <p:bgPr>
        <a:blipFill dpi="0" rotWithShape="1">
          <a:blip r:embed="rId2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2"/>
          <p:cNvSpPr/>
          <p:nvPr userDrawn="1"/>
        </p:nvSpPr>
        <p:spPr>
          <a:xfrm>
            <a:off x="0" y="1"/>
            <a:ext cx="12192000" cy="1008668"/>
          </a:xfrm>
          <a:prstGeom prst="rect">
            <a:avLst/>
          </a:prstGeom>
          <a:blipFill dpi="0" rotWithShape="0">
            <a:blip r:embed="rId3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b="1" i="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1" name="标题 9"/>
          <p:cNvSpPr>
            <a:spLocks noGrp="1"/>
          </p:cNvSpPr>
          <p:nvPr>
            <p:ph type="title" hasCustomPrompt="1"/>
          </p:nvPr>
        </p:nvSpPr>
        <p:spPr>
          <a:xfrm>
            <a:off x="481664" y="285907"/>
            <a:ext cx="11295648" cy="533020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 sz="3000" b="1" i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kumimoji="1" lang="zh-CN" altLang="en-US" dirty="0"/>
              <a:t>一级标题位置微软雅黑、</a:t>
            </a:r>
            <a:r>
              <a:rPr kumimoji="1" lang="en-US" altLang="zh-CN" dirty="0"/>
              <a:t>30pt</a:t>
            </a:r>
            <a:r>
              <a:rPr kumimoji="1" lang="zh-CN" altLang="en-US" dirty="0"/>
              <a:t>、左对齐</a:t>
            </a:r>
            <a:endParaRPr kumimoji="1" lang="zh-CN" altLang="en-US" dirty="0"/>
          </a:p>
        </p:txBody>
      </p:sp>
      <p:sp>
        <p:nvSpPr>
          <p:cNvPr id="22" name="内容占位符 2"/>
          <p:cNvSpPr>
            <a:spLocks noGrp="1"/>
          </p:cNvSpPr>
          <p:nvPr>
            <p:ph idx="1" hasCustomPrompt="1"/>
          </p:nvPr>
        </p:nvSpPr>
        <p:spPr>
          <a:xfrm>
            <a:off x="485674" y="1020278"/>
            <a:ext cx="11295648" cy="5429747"/>
          </a:xfrm>
        </p:spPr>
        <p:txBody>
          <a:bodyPr anchor="t">
            <a:normAutofit/>
          </a:bodyPr>
          <a:lstStyle>
            <a:lvl1pPr marL="0" indent="0">
              <a:lnSpc>
                <a:spcPct val="150000"/>
              </a:lnSpc>
              <a:buNone/>
              <a:defRPr sz="1800" b="0" i="0">
                <a:solidFill>
                  <a:srgbClr val="51495E"/>
                </a:solidFill>
                <a:latin typeface="黑体" panose="02010609060101010101" charset="-122"/>
                <a:ea typeface="黑体" panose="02010609060101010101" charset="-122"/>
              </a:defRPr>
            </a:lvl1pPr>
          </a:lstStyle>
          <a:p>
            <a:pPr lvl="0"/>
            <a:r>
              <a:rPr kumimoji="1" lang="zh-CN" altLang="en-US" dirty="0"/>
              <a:t>内文本区域黑体、灰紫色、</a:t>
            </a:r>
            <a:r>
              <a:rPr kumimoji="1" lang="en-US" altLang="zh-CN" dirty="0"/>
              <a:t>18pt</a:t>
            </a:r>
            <a:endParaRPr kumimoji="1" lang="zh-CN" altLang="en-US" dirty="0"/>
          </a:p>
        </p:txBody>
      </p:sp>
    </p:spTree>
  </p:cSld>
  <p:clrMapOvr>
    <a:masterClrMapping/>
  </p:clrMapOvr>
  <p:hf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9" Type="http://schemas.openxmlformats.org/officeDocument/2006/relationships/theme" Target="../theme/theme1.xml"/><Relationship Id="rId18" Type="http://schemas.openxmlformats.org/officeDocument/2006/relationships/tags" Target="../tags/tag62.xml"/><Relationship Id="rId17" Type="http://schemas.openxmlformats.org/officeDocument/2006/relationships/tags" Target="../tags/tag61.xml"/><Relationship Id="rId16" Type="http://schemas.openxmlformats.org/officeDocument/2006/relationships/tags" Target="../tags/tag60.xml"/><Relationship Id="rId15" Type="http://schemas.openxmlformats.org/officeDocument/2006/relationships/tags" Target="../tags/tag59.xml"/><Relationship Id="rId14" Type="http://schemas.openxmlformats.org/officeDocument/2006/relationships/tags" Target="../tags/tag58.xml"/><Relationship Id="rId13" Type="http://schemas.openxmlformats.org/officeDocument/2006/relationships/tags" Target="../tags/tag57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4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5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6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7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8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0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None/>
            </a:pPr>
            <a:r>
              <a:rPr lang="en-US" altLang="zh-CN" dirty="0">
                <a:cs typeface="微软雅黑" panose="020B0503020204020204" charset="-122"/>
                <a:sym typeface="+mn-ea"/>
              </a:rPr>
              <a:t>DataManus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  <a:cs typeface="+mj-cs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10210" y="1090295"/>
            <a:ext cx="11409045" cy="29997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altLang="zh-CN" dirty="0" err="1"/>
              <a:t>DataManus</a:t>
            </a:r>
            <a:r>
              <a:rPr lang="en-GB" altLang="zh-CN" dirty="0"/>
              <a:t> </a:t>
            </a:r>
            <a:r>
              <a:rPr lang="zh-CN" altLang="en-US" dirty="0"/>
              <a:t>是一款面向数据处理与洞察自动化的通用 </a:t>
            </a:r>
            <a:r>
              <a:rPr lang="en-GB" altLang="zh-CN" dirty="0"/>
              <a:t>AI Agent </a:t>
            </a:r>
            <a:r>
              <a:rPr lang="zh-CN" altLang="en-US" dirty="0"/>
              <a:t>平台，核心理念是「对话即数据工程」。</a:t>
            </a:r>
            <a:endParaRPr lang="zh-CN" altLang="en-US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一是</a:t>
            </a:r>
            <a:r>
              <a:rPr lang="zh-CN" altLang="en-US" b="1" dirty="0"/>
              <a:t>智能取数</a:t>
            </a:r>
            <a:r>
              <a:rPr lang="zh-CN" altLang="en-US" dirty="0"/>
              <a:t>，用户通过一句自然语言即可完成跨库、跨表的数据查询与组合，依托内置的 </a:t>
            </a:r>
            <a:r>
              <a:rPr lang="en-GB" altLang="zh-CN" dirty="0"/>
              <a:t>text2SQL </a:t>
            </a:r>
            <a:r>
              <a:rPr lang="zh-CN" altLang="en-US" dirty="0"/>
              <a:t>能力将业务语言自动转换为高质量 </a:t>
            </a:r>
            <a:r>
              <a:rPr lang="en-GB" altLang="zh-CN" dirty="0"/>
              <a:t>SQL</a:t>
            </a:r>
            <a:r>
              <a:rPr lang="zh-CN" altLang="en-GB" dirty="0"/>
              <a:t>，</a:t>
            </a:r>
            <a:r>
              <a:rPr lang="zh-CN" altLang="en-US" dirty="0"/>
              <a:t>统一访问多数据源，极大降低取数门槛；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二是</a:t>
            </a:r>
            <a:r>
              <a:rPr lang="zh-CN" altLang="en-US" b="1" dirty="0"/>
              <a:t>智能分析</a:t>
            </a:r>
            <a:r>
              <a:rPr lang="zh-CN" altLang="en-US" dirty="0"/>
              <a:t>，能够根据自然语言指令自动完成统计分析与指标计算，理解业务语义并生成解释性强的分析结论，同时可智能匹配并生成相应的可视化图表。借助这两个核心功能，用户可以以对话方式直接从数据中获取答案，大幅缩短从提出问题到获得洞察的时间。</a:t>
            </a:r>
            <a:endParaRPr lang="zh-CN" altLang="en-US" dirty="0"/>
          </a:p>
          <a:p>
            <a:pPr>
              <a:lnSpc>
                <a:spcPct val="150000"/>
              </a:lnSpc>
            </a:pPr>
            <a:endParaRPr lang="zh-CN" altLang="en-US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20393" y="3690851"/>
            <a:ext cx="5674360" cy="316674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None/>
            </a:pPr>
            <a:r>
              <a:rPr lang="en-US" altLang="zh-CN" dirty="0">
                <a:cs typeface="微软雅黑" panose="020B0503020204020204" charset="-122"/>
                <a:sym typeface="+mn-ea"/>
              </a:rPr>
              <a:t>DataManus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  <a:cs typeface="+mj-cs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81965" y="1261745"/>
            <a:ext cx="5613400" cy="5403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200" b="1" dirty="0" err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DataManus</a:t>
            </a:r>
            <a:r>
              <a:rPr lang="en-US" altLang="zh-CN" sz="22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altLang="en-US" sz="22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的核心价值</a:t>
            </a:r>
            <a:endParaRPr lang="zh-CN" altLang="en-US" sz="2200" b="1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481663" y="1901828"/>
            <a:ext cx="11591584" cy="3138170"/>
            <a:chOff x="10495" y="1987"/>
            <a:chExt cx="14256" cy="4942"/>
          </a:xfrm>
        </p:grpSpPr>
        <p:sp>
          <p:nvSpPr>
            <p:cNvPr id="6" name="文本框 5"/>
            <p:cNvSpPr txBox="1"/>
            <p:nvPr/>
          </p:nvSpPr>
          <p:spPr>
            <a:xfrm>
              <a:off x="10495" y="1987"/>
              <a:ext cx="6904" cy="4941"/>
            </a:xfrm>
            <a:prstGeom prst="rect">
              <a:avLst/>
            </a:prstGeom>
            <a:solidFill>
              <a:schemeClr val="accent3">
                <a:lumMod val="75000"/>
                <a:alpha val="15000"/>
              </a:schemeClr>
            </a:solidFill>
          </p:spPr>
          <p:txBody>
            <a:bodyPr wrap="square" rtlCol="0"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b="1" dirty="0">
                  <a:solidFill>
                    <a:srgbClr val="FF0000"/>
                  </a:solidFill>
                </a:rPr>
                <a:t>全域数据融合</a:t>
              </a:r>
              <a:endParaRPr lang="en-US" altLang="zh-CN" sz="1200" b="1" dirty="0">
                <a:solidFill>
                  <a:srgbClr val="FF0000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200" b="1" dirty="0"/>
                <a:t>核心理念：</a:t>
              </a:r>
              <a:r>
                <a:rPr lang="zh-CN" altLang="en-US" sz="1200" dirty="0"/>
                <a:t> 无论数据存储在哪里、以何种形式存在，</a:t>
              </a:r>
              <a:r>
                <a:rPr lang="en-GB" altLang="zh-CN" sz="1200" dirty="0"/>
                <a:t>AI Agent </a:t>
              </a:r>
              <a:r>
                <a:rPr lang="zh-CN" altLang="en-US" sz="1200" dirty="0"/>
                <a:t>都能通过统一的对话接口进行理解与提取，实现真正的“数据无界”。</a:t>
              </a:r>
              <a:endParaRPr lang="en-US" altLang="zh-CN" sz="1200" dirty="0"/>
            </a:p>
            <a:p>
              <a:pPr>
                <a:lnSpc>
                  <a:spcPct val="150000"/>
                </a:lnSpc>
              </a:pPr>
              <a:r>
                <a:rPr lang="zh-CN" altLang="en-US" sz="1200" b="1" dirty="0"/>
                <a:t>关键能力描述：</a:t>
              </a:r>
              <a:endParaRPr lang="zh-CN" altLang="en-US" sz="1200" b="1" dirty="0"/>
            </a:p>
            <a:p>
              <a:pPr>
                <a:lnSpc>
                  <a:spcPct val="150000"/>
                </a:lnSpc>
              </a:pPr>
              <a:r>
                <a:rPr lang="zh-CN" altLang="en-US" sz="1200" b="1" dirty="0"/>
                <a:t>多源异构接入：</a:t>
              </a:r>
              <a:r>
                <a:rPr lang="zh-CN" altLang="en-US" sz="1200" dirty="0"/>
                <a:t> 平台不仅支持传统的 </a:t>
              </a:r>
              <a:r>
                <a:rPr lang="en-GB" altLang="zh-CN" sz="1200" b="1" dirty="0"/>
                <a:t>SQL</a:t>
              </a:r>
              <a:r>
                <a:rPr lang="zh-CN" altLang="en-GB" sz="1200" dirty="0"/>
                <a:t>（</a:t>
              </a:r>
              <a:r>
                <a:rPr lang="zh-CN" altLang="en-US" sz="1200" dirty="0"/>
                <a:t>关系型数据库）和 </a:t>
              </a:r>
              <a:r>
                <a:rPr lang="en-GB" altLang="zh-CN" sz="1200" b="1" dirty="0"/>
                <a:t>NoSQL</a:t>
              </a:r>
              <a:r>
                <a:rPr lang="en-GB" altLang="zh-CN" sz="1200" dirty="0"/>
                <a:t> </a:t>
              </a:r>
              <a:r>
                <a:rPr lang="zh-CN" altLang="en-US" sz="1200" dirty="0"/>
                <a:t>数据库，更原生支持 </a:t>
              </a:r>
              <a:r>
                <a:rPr lang="en-GB" altLang="zh-CN" sz="1200" b="1" dirty="0"/>
                <a:t>PDF</a:t>
              </a:r>
              <a:r>
                <a:rPr lang="zh-CN" altLang="en-GB" sz="1200" b="1" dirty="0"/>
                <a:t>、</a:t>
              </a:r>
              <a:r>
                <a:rPr lang="en-GB" altLang="zh-CN" sz="1200" b="1" dirty="0"/>
                <a:t>TXT</a:t>
              </a:r>
              <a:r>
                <a:rPr lang="zh-CN" altLang="en-GB" sz="1200" b="1" dirty="0"/>
                <a:t>、</a:t>
              </a:r>
              <a:r>
                <a:rPr lang="en-GB" altLang="zh-CN" sz="1200" b="1" dirty="0"/>
                <a:t>CSV</a:t>
              </a:r>
              <a:r>
                <a:rPr lang="zh-CN" altLang="en-GB" sz="1200" b="1" dirty="0"/>
                <a:t>、</a:t>
              </a:r>
              <a:r>
                <a:rPr lang="en-GB" altLang="zh-CN" sz="1200" b="1" dirty="0"/>
                <a:t>Excel</a:t>
              </a:r>
              <a:r>
                <a:rPr lang="en-GB" altLang="zh-CN" sz="1200" dirty="0"/>
                <a:t> </a:t>
              </a:r>
              <a:r>
                <a:rPr lang="zh-CN" altLang="en-US" sz="1200" dirty="0"/>
                <a:t>等非结构化与半结构化文件。</a:t>
              </a:r>
              <a:endParaRPr lang="zh-CN" altLang="en-US" sz="1200" dirty="0"/>
            </a:p>
            <a:p>
              <a:pPr>
                <a:lnSpc>
                  <a:spcPct val="150000"/>
                </a:lnSpc>
              </a:pPr>
              <a:r>
                <a:rPr lang="zh-CN" altLang="en-US" sz="1200" b="1" dirty="0"/>
                <a:t>智能元数据解析：</a:t>
              </a:r>
              <a:r>
                <a:rPr lang="zh-CN" altLang="en-US" sz="1200" dirty="0"/>
                <a:t> </a:t>
              </a:r>
              <a:r>
                <a:rPr lang="en-GB" altLang="zh-CN" sz="1200" dirty="0"/>
                <a:t>Agent </a:t>
              </a:r>
              <a:r>
                <a:rPr lang="zh-CN" altLang="en-US" sz="1200" dirty="0"/>
                <a:t>可自动识别字段类型</a:t>
              </a:r>
              <a:r>
                <a:rPr lang="zh-CN" altLang="en-GB" sz="1200" dirty="0"/>
                <a:t>、</a:t>
              </a:r>
              <a:r>
                <a:rPr lang="zh-CN" altLang="en-US" sz="1200" dirty="0"/>
                <a:t>解析特殊属性（主键、外键、量纲）及提取注释信息，无需人工编写复杂的 </a:t>
              </a:r>
              <a:r>
                <a:rPr lang="en-GB" altLang="zh-CN" sz="1200" dirty="0"/>
                <a:t>ETL </a:t>
              </a:r>
              <a:r>
                <a:rPr lang="zh-CN" altLang="en-US" sz="1200" dirty="0"/>
                <a:t>脚本。</a:t>
              </a:r>
              <a:endParaRPr lang="zh-CN" altLang="en-US" sz="1200" dirty="0"/>
            </a:p>
            <a:p>
              <a:pPr>
                <a:lnSpc>
                  <a:spcPct val="150000"/>
                </a:lnSpc>
              </a:pPr>
              <a:r>
                <a:rPr lang="en-GB" altLang="zh-CN" sz="1200" b="1" dirty="0"/>
                <a:t>Text2Data </a:t>
              </a:r>
              <a:r>
                <a:rPr lang="zh-CN" altLang="en-US" sz="1200" b="1" dirty="0"/>
                <a:t>能力：</a:t>
              </a:r>
              <a:r>
                <a:rPr lang="zh-CN" altLang="en-US" sz="1200" dirty="0"/>
                <a:t> 用户无需掌握数据库查询语法，只需一句自然语言，即可完成跨库、跨文件格式的数据检索与聚合。</a:t>
              </a:r>
              <a:endParaRPr lang="en-US" altLang="zh-CN" sz="1200" dirty="0"/>
            </a:p>
            <a:p>
              <a:pPr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zh-CN" altLang="en-US" sz="1200" dirty="0"/>
            </a:p>
            <a:p>
              <a:pPr marL="228600" indent="-2286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altLang="zh-CN" sz="1200" dirty="0"/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17585" y="1987"/>
              <a:ext cx="7166" cy="494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pPr indent="0" algn="l">
                <a:lnSpc>
                  <a:spcPct val="150000"/>
                </a:lnSpc>
                <a:buClrTx/>
                <a:buSzTx/>
                <a:buNone/>
              </a:pPr>
              <a:r>
                <a:rPr lang="zh-CN" altLang="en-US" sz="1200" b="1" dirty="0">
                  <a:solidFill>
                    <a:srgbClr val="FF0000"/>
                  </a:solidFill>
                </a:rPr>
                <a:t>智能治理与洞察</a:t>
              </a:r>
              <a:endParaRPr lang="en-US" altLang="zh-CN" sz="1200" b="1" dirty="0">
                <a:solidFill>
                  <a:srgbClr val="FF0000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200" b="1" dirty="0"/>
                <a:t>核心理念：</a:t>
              </a:r>
              <a:r>
                <a:rPr lang="zh-CN" altLang="en-US" sz="1200" dirty="0"/>
                <a:t> 不止于“看”数据，更在于“探”数据。</a:t>
              </a:r>
              <a:endParaRPr lang="zh-CN" altLang="en-US" sz="1200" dirty="0"/>
            </a:p>
            <a:p>
              <a:pPr>
                <a:lnSpc>
                  <a:spcPct val="150000"/>
                </a:lnSpc>
              </a:pPr>
              <a:endParaRPr lang="zh-CN" altLang="en-US" sz="1200" b="1" dirty="0"/>
            </a:p>
            <a:p>
              <a:pPr>
                <a:lnSpc>
                  <a:spcPct val="150000"/>
                </a:lnSpc>
              </a:pPr>
              <a:r>
                <a:rPr lang="zh-CN" altLang="en-US" sz="1200" b="1" dirty="0"/>
                <a:t>关键能力描述：</a:t>
              </a:r>
              <a:r>
                <a:rPr lang="zh-CN" altLang="en-US" sz="1200" dirty="0"/>
                <a:t> </a:t>
              </a:r>
              <a:endParaRPr lang="zh-CN" altLang="en-US" sz="1200" dirty="0"/>
            </a:p>
            <a:p>
              <a:pPr>
                <a:lnSpc>
                  <a:spcPct val="150000"/>
                </a:lnSpc>
              </a:pPr>
              <a:r>
                <a:rPr lang="zh-CN" altLang="en-US" sz="1200" b="1" dirty="0"/>
                <a:t>即时分析与可视化：</a:t>
              </a:r>
              <a:r>
                <a:rPr lang="zh-CN" altLang="en-US" sz="1200" dirty="0"/>
                <a:t> 在确保数据质量的基础上，</a:t>
              </a:r>
              <a:r>
                <a:rPr lang="en-GB" altLang="zh-CN" sz="1200" dirty="0"/>
                <a:t>AI </a:t>
              </a:r>
              <a:r>
                <a:rPr lang="zh-CN" altLang="en-US" sz="1200" dirty="0"/>
                <a:t>能够理解业务语义，自动生成统计报表与可视化图表，直接产出对“元数据规模”、“字段分布”等关键指标的深度洞察。</a:t>
              </a:r>
              <a:endParaRPr lang="zh-CN" altLang="en-US" sz="1200" dirty="0"/>
            </a:p>
            <a:p>
              <a:pPr>
                <a:lnSpc>
                  <a:spcPct val="150000"/>
                </a:lnSpc>
              </a:pPr>
              <a:r>
                <a:rPr lang="zh-CN" altLang="en-US" sz="1200" b="1" dirty="0"/>
                <a:t>解释性分析：</a:t>
              </a:r>
              <a:r>
                <a:rPr lang="zh-CN" altLang="en-US" sz="1200" dirty="0"/>
                <a:t> 所有的分析结果与质量报告均配备 </a:t>
              </a:r>
              <a:r>
                <a:rPr lang="en-GB" altLang="zh-CN" sz="1200" dirty="0"/>
                <a:t>AI </a:t>
              </a:r>
              <a:r>
                <a:rPr lang="zh-CN" altLang="en-US" sz="1200" dirty="0"/>
                <a:t>生成的自然语言解释，让数据问题与业务结论一目了然。</a:t>
              </a:r>
              <a:endParaRPr lang="zh-CN" altLang="en-US" sz="1200" dirty="0"/>
            </a:p>
            <a:p>
              <a:pPr indent="0" algn="l">
                <a:lnSpc>
                  <a:spcPct val="150000"/>
                </a:lnSpc>
                <a:buClrTx/>
                <a:buSzTx/>
                <a:buNone/>
              </a:pPr>
              <a:endParaRPr lang="en-US" altLang="zh-CN" sz="1200" b="1" dirty="0">
                <a:solidFill>
                  <a:srgbClr val="FF0000"/>
                </a:solidFill>
              </a:endParaRPr>
            </a:p>
            <a:p>
              <a:pPr indent="0" algn="l">
                <a:lnSpc>
                  <a:spcPct val="150000"/>
                </a:lnSpc>
                <a:buClrTx/>
                <a:buSzTx/>
                <a:buNone/>
              </a:pPr>
              <a:endParaRPr lang="en-US" altLang="zh-CN" sz="1200" b="1" dirty="0"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None/>
            </a:pPr>
            <a:r>
              <a:rPr lang="en-US" altLang="zh-CN" dirty="0" err="1">
                <a:cs typeface="微软雅黑" panose="020B0503020204020204" charset="-122"/>
                <a:sym typeface="+mn-ea"/>
              </a:rPr>
              <a:t>DataManus</a:t>
            </a:r>
            <a:r>
              <a:rPr lang="en-US" altLang="zh-CN" dirty="0">
                <a:cs typeface="微软雅黑" panose="020B0503020204020204" charset="-122"/>
                <a:sym typeface="+mn-ea"/>
              </a:rPr>
              <a:t>-</a:t>
            </a:r>
            <a:r>
              <a:rPr lang="zh-CN" altLang="en-US" dirty="0">
                <a:cs typeface="微软雅黑" panose="020B0503020204020204" charset="-122"/>
                <a:sym typeface="+mn-ea"/>
              </a:rPr>
              <a:t>智能取数</a:t>
            </a:r>
            <a:r>
              <a:rPr lang="en-US" altLang="zh-CN" dirty="0">
                <a:cs typeface="微软雅黑" panose="020B0503020204020204" charset="-122"/>
                <a:sym typeface="+mn-ea"/>
              </a:rPr>
              <a:t>-</a:t>
            </a:r>
            <a:r>
              <a:rPr lang="zh-CN" altLang="en-US" sz="3200" dirty="0"/>
              <a:t>自动化接入与元数据解析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  <a:cs typeface="+mj-cs"/>
            </a:endParaRPr>
          </a:p>
        </p:txBody>
      </p:sp>
      <p:pic>
        <p:nvPicPr>
          <p:cNvPr id="1026" name="Picture 2" descr=" SQL NoSQL PDFTXTCSVExcel  _image_1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0" y="1038624"/>
            <a:ext cx="2501900" cy="4378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本框 7"/>
          <p:cNvSpPr txBox="1"/>
          <p:nvPr/>
        </p:nvSpPr>
        <p:spPr>
          <a:xfrm>
            <a:off x="2502072" y="1039075"/>
            <a:ext cx="9689927" cy="4455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/>
              <a:t>全模态数据源适配 </a:t>
            </a:r>
            <a:r>
              <a:rPr lang="en-GB" altLang="zh-CN" b="1" dirty="0"/>
              <a:t>(Any Source)</a:t>
            </a:r>
            <a:endParaRPr lang="en-US" altLang="zh-CN" b="1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/>
              <a:t>结构化数据：</a:t>
            </a:r>
            <a:r>
              <a:rPr lang="zh-CN" altLang="en-US" dirty="0"/>
              <a:t> 原生支持 </a:t>
            </a:r>
            <a:r>
              <a:rPr lang="en-GB" altLang="zh-CN" dirty="0"/>
              <a:t>SQL</a:t>
            </a:r>
            <a:r>
              <a:rPr lang="en-US" altLang="zh-CN" dirty="0"/>
              <a:t> </a:t>
            </a:r>
            <a:r>
              <a:rPr lang="zh-CN" altLang="en-US" dirty="0"/>
              <a:t>与 </a:t>
            </a:r>
            <a:r>
              <a:rPr lang="en-GB" altLang="zh-CN" dirty="0"/>
              <a:t>NoSQL </a:t>
            </a:r>
            <a:r>
              <a:rPr lang="zh-CN" altLang="en-US" dirty="0"/>
              <a:t>数据库；</a:t>
            </a:r>
            <a:endParaRPr lang="zh-CN" altLang="en-US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/>
              <a:t>非结构化</a:t>
            </a:r>
            <a:r>
              <a:rPr lang="en-US" altLang="zh-CN" b="1" dirty="0"/>
              <a:t>/</a:t>
            </a:r>
            <a:r>
              <a:rPr lang="zh-CN" altLang="en-US" b="1" dirty="0"/>
              <a:t>半结构化：</a:t>
            </a:r>
            <a:r>
              <a:rPr lang="zh-CN" altLang="en-US" dirty="0"/>
              <a:t> 文档解析引擎，支持 </a:t>
            </a:r>
            <a:r>
              <a:rPr lang="en-GB" altLang="zh-CN" b="1" dirty="0"/>
              <a:t>PDF</a:t>
            </a:r>
            <a:r>
              <a:rPr lang="zh-CN" altLang="en-US" b="1" dirty="0"/>
              <a:t>（表格）</a:t>
            </a:r>
            <a:r>
              <a:rPr lang="en-GB" altLang="zh-CN" b="1" dirty="0"/>
              <a:t>, TXT</a:t>
            </a:r>
            <a:r>
              <a:rPr lang="zh-CN" altLang="en-US" b="1" dirty="0"/>
              <a:t>（背景）</a:t>
            </a:r>
            <a:r>
              <a:rPr lang="en-GB" altLang="zh-CN" b="1" dirty="0"/>
              <a:t>, CSV, Excel</a:t>
            </a:r>
            <a:r>
              <a:rPr lang="zh-CN" altLang="en-US" dirty="0"/>
              <a:t>；</a:t>
            </a:r>
            <a:endParaRPr lang="en-US" altLang="zh-CN" dirty="0"/>
          </a:p>
          <a:p>
            <a:pPr>
              <a:lnSpc>
                <a:spcPct val="150000"/>
              </a:lnSpc>
            </a:pP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b="1" dirty="0"/>
              <a:t>虚拟数据层构建 </a:t>
            </a:r>
            <a:r>
              <a:rPr lang="en-US" altLang="zh-CN" b="1" dirty="0"/>
              <a:t>(</a:t>
            </a:r>
            <a:r>
              <a:rPr lang="en-GB" altLang="zh-CN" b="1" dirty="0"/>
              <a:t>Unified View)</a:t>
            </a:r>
            <a:endParaRPr lang="en-GB" altLang="zh-CN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不移动原始数据，而是建立统一的元数据索引。无论数据在 </a:t>
            </a:r>
            <a:r>
              <a:rPr lang="en-GB" altLang="zh-CN" dirty="0"/>
              <a:t>PDF </a:t>
            </a:r>
            <a:r>
              <a:rPr lang="zh-CN" altLang="en-US" dirty="0"/>
              <a:t>里还是数据库里，在 </a:t>
            </a:r>
            <a:r>
              <a:rPr lang="en-GB" altLang="zh-CN" dirty="0" err="1"/>
              <a:t>DataManus</a:t>
            </a:r>
            <a:r>
              <a:rPr lang="en-GB" altLang="zh-CN" dirty="0"/>
              <a:t> </a:t>
            </a:r>
            <a:r>
              <a:rPr lang="zh-CN" altLang="en-US" dirty="0"/>
              <a:t>中均表现为统一的</a:t>
            </a:r>
            <a:r>
              <a:rPr lang="zh-CN" altLang="en-US" b="1" dirty="0"/>
              <a:t>可查询对象。</a:t>
            </a:r>
            <a:endParaRPr lang="zh-CN" altLang="en-US" b="1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zh-CN" altLang="en-US" dirty="0"/>
          </a:p>
          <a:p>
            <a:pPr>
              <a:lnSpc>
                <a:spcPct val="150000"/>
              </a:lnSpc>
            </a:pPr>
            <a:endParaRPr kumimoji="1" lang="en-US" altLang="zh-CN" sz="2400" dirty="0"/>
          </a:p>
          <a:p>
            <a:pPr>
              <a:lnSpc>
                <a:spcPct val="150000"/>
              </a:lnSpc>
            </a:pPr>
            <a:endParaRPr kumimoji="1" lang="zh-CN" altLang="en-US" sz="24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481649" y="1046895"/>
            <a:ext cx="9034462" cy="54927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/>
              <a:t>自然语言转译 </a:t>
            </a:r>
            <a:r>
              <a:rPr lang="en-US" altLang="zh-CN" b="1" dirty="0"/>
              <a:t>(</a:t>
            </a:r>
            <a:r>
              <a:rPr lang="en-GB" altLang="zh-CN" b="1" dirty="0"/>
              <a:t>Text2SQL/Text2Data)</a:t>
            </a:r>
            <a:endParaRPr lang="en-GB" altLang="zh-CN" b="1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/>
              <a:t>零门槛操作：</a:t>
            </a:r>
            <a:r>
              <a:rPr lang="zh-CN" altLang="en-US" dirty="0"/>
              <a:t> 用户无需掌握 </a:t>
            </a:r>
            <a:r>
              <a:rPr lang="en-GB" altLang="zh-CN" dirty="0"/>
              <a:t>SQL </a:t>
            </a:r>
            <a:r>
              <a:rPr lang="zh-CN" altLang="en-US" dirty="0"/>
              <a:t>语法，直接使用自然语言提问。</a:t>
            </a:r>
            <a:endParaRPr lang="en-US" altLang="zh-CN" dirty="0"/>
          </a:p>
          <a:p>
            <a:pPr>
              <a:lnSpc>
                <a:spcPct val="150000"/>
              </a:lnSpc>
            </a:pPr>
            <a:endParaRPr lang="en-US" altLang="zh-CN" b="1" dirty="0"/>
          </a:p>
          <a:p>
            <a:pPr>
              <a:lnSpc>
                <a:spcPct val="150000"/>
              </a:lnSpc>
            </a:pPr>
            <a:endParaRPr lang="en-US" altLang="zh-CN" b="1" dirty="0"/>
          </a:p>
          <a:p>
            <a:pPr>
              <a:lnSpc>
                <a:spcPct val="150000"/>
              </a:lnSpc>
            </a:pPr>
            <a:endParaRPr lang="en-US" altLang="zh-CN" b="1" dirty="0"/>
          </a:p>
          <a:p>
            <a:pPr>
              <a:lnSpc>
                <a:spcPct val="150000"/>
              </a:lnSpc>
            </a:pPr>
            <a:endParaRPr lang="en-US" altLang="zh-CN" b="1" dirty="0"/>
          </a:p>
          <a:p>
            <a:pPr>
              <a:lnSpc>
                <a:spcPct val="150000"/>
              </a:lnSpc>
            </a:pPr>
            <a:endParaRPr lang="en-US" altLang="zh-CN" b="1" dirty="0"/>
          </a:p>
          <a:p>
            <a:pPr>
              <a:lnSpc>
                <a:spcPct val="150000"/>
              </a:lnSpc>
            </a:pPr>
            <a:endParaRPr lang="en-US" altLang="zh-CN" b="1" dirty="0"/>
          </a:p>
          <a:p>
            <a:pPr>
              <a:lnSpc>
                <a:spcPct val="150000"/>
              </a:lnSpc>
            </a:pPr>
            <a:endParaRPr lang="en-US" altLang="zh-CN" b="1" dirty="0"/>
          </a:p>
          <a:p>
            <a:pPr>
              <a:lnSpc>
                <a:spcPct val="150000"/>
              </a:lnSpc>
            </a:pPr>
            <a:r>
              <a:rPr lang="zh-CN" altLang="en-US" b="1" dirty="0"/>
              <a:t>透明可控与结果导出 </a:t>
            </a:r>
            <a:r>
              <a:rPr lang="en-US" altLang="zh-CN" b="1" dirty="0"/>
              <a:t>(</a:t>
            </a:r>
            <a:r>
              <a:rPr lang="en-GB" altLang="zh-CN" b="1" dirty="0"/>
              <a:t>Traceability &amp; Export)</a:t>
            </a:r>
            <a:r>
              <a:rPr lang="zh-CN" altLang="en-US" b="1" dirty="0"/>
              <a:t> </a:t>
            </a:r>
            <a:endParaRPr lang="en-US" altLang="zh-CN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/>
              <a:t>白盒化执行：</a:t>
            </a:r>
            <a:r>
              <a:rPr lang="zh-CN" altLang="en-US" dirty="0"/>
              <a:t> </a:t>
            </a:r>
            <a:r>
              <a:rPr lang="en-GB" altLang="zh-CN" dirty="0"/>
              <a:t>Agent </a:t>
            </a:r>
            <a:r>
              <a:rPr lang="zh-CN" altLang="en-US" dirty="0"/>
              <a:t>在执行查询前会展示生成的 </a:t>
            </a:r>
            <a:r>
              <a:rPr lang="en-GB" altLang="zh-CN" dirty="0"/>
              <a:t>SQL </a:t>
            </a:r>
            <a:r>
              <a:rPr lang="zh-CN" altLang="en-US" dirty="0"/>
              <a:t>或处理逻辑，确保逻辑可控、安全。 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/>
              <a:t>格式保持：</a:t>
            </a:r>
            <a:r>
              <a:rPr lang="zh-CN" altLang="en-US" dirty="0"/>
              <a:t> 查询结果支持一键导出为 </a:t>
            </a:r>
            <a:r>
              <a:rPr lang="en-GB" altLang="zh-CN" dirty="0"/>
              <a:t>Excel/CSV</a:t>
            </a:r>
            <a:r>
              <a:rPr lang="zh-CN" altLang="en-GB" dirty="0"/>
              <a:t>，</a:t>
            </a:r>
            <a:r>
              <a:rPr lang="zh-CN" altLang="en-US" dirty="0"/>
              <a:t>且严格保持原有数据结构和完整性。</a:t>
            </a:r>
            <a:endParaRPr kumimoji="1" lang="zh-CN" altLang="en-US" sz="2400" dirty="0"/>
          </a:p>
        </p:txBody>
      </p:sp>
      <p:sp>
        <p:nvSpPr>
          <p:cNvPr id="98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>
                <a:cs typeface="微软雅黑" panose="020B0503020204020204" charset="-122"/>
                <a:sym typeface="+mn-ea"/>
              </a:rPr>
              <a:t>DataManus</a:t>
            </a:r>
            <a:r>
              <a:rPr lang="en-US" altLang="zh-CN" dirty="0">
                <a:cs typeface="微软雅黑" panose="020B0503020204020204" charset="-122"/>
                <a:sym typeface="+mn-ea"/>
              </a:rPr>
              <a:t>-</a:t>
            </a:r>
            <a:r>
              <a:rPr lang="zh-CN" altLang="en-US" dirty="0">
                <a:cs typeface="微软雅黑" panose="020B0503020204020204" charset="-122"/>
                <a:sym typeface="+mn-ea"/>
              </a:rPr>
              <a:t>智能取数</a:t>
            </a:r>
            <a:r>
              <a:rPr lang="en-US" altLang="zh-CN" dirty="0">
                <a:cs typeface="微软雅黑" panose="020B0503020204020204" charset="-122"/>
                <a:sym typeface="+mn-ea"/>
              </a:rPr>
              <a:t>-</a:t>
            </a:r>
            <a:r>
              <a:rPr lang="zh-CN" altLang="en-US" sz="3200" dirty="0"/>
              <a:t>自然语言驱动的跨源查询</a:t>
            </a:r>
            <a:br>
              <a:rPr lang="en-US" altLang="zh-CN" sz="3200" dirty="0"/>
            </a:br>
            <a:endParaRPr lang="zh-CN" altLang="en-US" dirty="0">
              <a:latin typeface="微软雅黑" panose="020B0503020204020204" charset="-122"/>
              <a:ea typeface="微软雅黑" panose="020B0503020204020204" charset="-122"/>
              <a:cs typeface="+mj-cs"/>
            </a:endParaRPr>
          </a:p>
        </p:txBody>
      </p:sp>
      <p:pic>
        <p:nvPicPr>
          <p:cNvPr id="2050" name="Picture 2" descr="  VARCHAR  50 AgentSQL_image_1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5457825" y="2017395"/>
            <a:ext cx="2588260" cy="3213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None/>
            </a:pPr>
            <a:r>
              <a:rPr lang="en-US" altLang="zh-CN" dirty="0" err="1">
                <a:cs typeface="微软雅黑" panose="020B0503020204020204" charset="-122"/>
                <a:sym typeface="+mn-ea"/>
              </a:rPr>
              <a:t>DataManus</a:t>
            </a:r>
            <a:r>
              <a:rPr lang="en-US" altLang="zh-CN" dirty="0">
                <a:cs typeface="微软雅黑" panose="020B0503020204020204" charset="-122"/>
                <a:sym typeface="+mn-ea"/>
              </a:rPr>
              <a:t>-</a:t>
            </a:r>
            <a:r>
              <a:rPr lang="zh-CN" altLang="en-US" dirty="0">
                <a:cs typeface="微软雅黑" panose="020B0503020204020204" charset="-122"/>
                <a:sym typeface="+mn-ea"/>
              </a:rPr>
              <a:t>智能分析</a:t>
            </a:r>
            <a:r>
              <a:rPr lang="en-US" altLang="zh-CN" dirty="0">
                <a:cs typeface="微软雅黑" panose="020B0503020204020204" charset="-122"/>
                <a:sym typeface="+mn-ea"/>
              </a:rPr>
              <a:t>-</a:t>
            </a:r>
            <a:r>
              <a:rPr lang="zh-CN" altLang="en-US" dirty="0"/>
              <a:t>基于代码解释器的可视化探索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  <a:cs typeface="+mj-cs"/>
            </a:endParaRPr>
          </a:p>
        </p:txBody>
      </p:sp>
      <p:pic>
        <p:nvPicPr>
          <p:cNvPr id="3074" name="Picture 2" descr="   Icon_image_1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3108325" y="4244340"/>
            <a:ext cx="5974715" cy="2613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/>
          <p:cNvSpPr txBox="1"/>
          <p:nvPr/>
        </p:nvSpPr>
        <p:spPr>
          <a:xfrm>
            <a:off x="481663" y="1046397"/>
            <a:ext cx="11448399" cy="37804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/>
              <a:t>对话式图表生成 </a:t>
            </a:r>
            <a:r>
              <a:rPr lang="en-US" altLang="zh-CN" b="1" dirty="0"/>
              <a:t>(</a:t>
            </a:r>
            <a:r>
              <a:rPr lang="en-GB" altLang="zh-CN" b="1" dirty="0"/>
              <a:t>Text-to-Chart)</a:t>
            </a:r>
            <a:endParaRPr lang="en-GB" altLang="zh-CN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/>
              <a:t>所想即所得：</a:t>
            </a:r>
            <a:r>
              <a:rPr lang="zh-CN" altLang="en-US" dirty="0"/>
              <a:t> 用户只需描述需求（如“请分析天然气表中各站点的压力分布情况”），系统自动推荐最合适的图表类型（柱状图、折线图、散点图、热力图等）。 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/>
              <a:t>动态交互：</a:t>
            </a:r>
            <a:r>
              <a:rPr lang="zh-CN" altLang="en-US" dirty="0"/>
              <a:t> 生成的图表不是静态图片，而是支持缩放、筛选、悬停查看详情的交互式组件（基于 </a:t>
            </a:r>
            <a:r>
              <a:rPr lang="en-GB" altLang="zh-CN" dirty="0" err="1"/>
              <a:t>ECharts</a:t>
            </a:r>
            <a:r>
              <a:rPr lang="en-GB" altLang="zh-CN" dirty="0"/>
              <a:t>/</a:t>
            </a:r>
            <a:r>
              <a:rPr lang="en-GB" altLang="zh-CN" dirty="0" err="1"/>
              <a:t>Plotly</a:t>
            </a:r>
            <a:r>
              <a:rPr lang="zh-CN" altLang="en-GB" dirty="0"/>
              <a:t>）。 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b="1" dirty="0"/>
              <a:t>复杂统计分析 </a:t>
            </a:r>
            <a:r>
              <a:rPr lang="en-US" altLang="zh-CN" b="1" dirty="0"/>
              <a:t>(</a:t>
            </a:r>
            <a:r>
              <a:rPr lang="en-GB" altLang="zh-CN" b="1" dirty="0"/>
              <a:t>Advanced Stats)</a:t>
            </a:r>
            <a:endParaRPr lang="en-GB" altLang="zh-CN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/>
              <a:t>内置算法：</a:t>
            </a:r>
            <a:r>
              <a:rPr lang="zh-CN" altLang="en-US" dirty="0"/>
              <a:t> 不仅仅是画图，还支持描述性统计（均值、方差）、透视表计算、同比</a:t>
            </a:r>
            <a:r>
              <a:rPr lang="en-US" altLang="zh-CN" dirty="0"/>
              <a:t>/</a:t>
            </a:r>
            <a:r>
              <a:rPr lang="zh-CN" altLang="en-US" dirty="0"/>
              <a:t>环比增长率计算。</a:t>
            </a:r>
            <a:endParaRPr kumimoji="1" lang="en-US" altLang="zh-CN" dirty="0"/>
          </a:p>
          <a:p>
            <a:pPr>
              <a:lnSpc>
                <a:spcPct val="150000"/>
              </a:lnSpc>
            </a:pPr>
            <a:endParaRPr kumimoji="1" lang="zh-CN" alt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None/>
            </a:pPr>
            <a:r>
              <a:rPr lang="en-US" altLang="zh-CN" dirty="0" err="1">
                <a:cs typeface="微软雅黑" panose="020B0503020204020204" charset="-122"/>
                <a:sym typeface="+mn-ea"/>
              </a:rPr>
              <a:t>DataManus</a:t>
            </a:r>
            <a:r>
              <a:rPr lang="en-US" altLang="zh-CN" dirty="0">
                <a:cs typeface="微软雅黑" panose="020B0503020204020204" charset="-122"/>
                <a:sym typeface="+mn-ea"/>
              </a:rPr>
              <a:t>-</a:t>
            </a:r>
            <a:r>
              <a:rPr lang="zh-CN" altLang="en-US" dirty="0">
                <a:cs typeface="微软雅黑" panose="020B0503020204020204" charset="-122"/>
                <a:sym typeface="+mn-ea"/>
              </a:rPr>
              <a:t>智能分析</a:t>
            </a:r>
            <a:r>
              <a:rPr lang="en-US" altLang="zh-CN" dirty="0">
                <a:cs typeface="微软雅黑" panose="020B0503020204020204" charset="-122"/>
                <a:sym typeface="+mn-ea"/>
              </a:rPr>
              <a:t>-</a:t>
            </a:r>
            <a:r>
              <a:rPr lang="zh-CN" altLang="en-US" dirty="0"/>
              <a:t>从数据异动到决策报告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  <a:cs typeface="+mj-cs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40220" y="3772535"/>
            <a:ext cx="5351780" cy="305879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81663" y="1046397"/>
            <a:ext cx="11448399" cy="29997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/>
              <a:t>智能归因与解读 </a:t>
            </a:r>
            <a:r>
              <a:rPr lang="en-US" altLang="zh-CN" b="1" dirty="0"/>
              <a:t>(</a:t>
            </a:r>
            <a:r>
              <a:rPr lang="en-GB" altLang="zh-CN" b="1" dirty="0"/>
              <a:t>Automated Insights)</a:t>
            </a:r>
            <a:endParaRPr lang="en-GB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/>
              <a:t>图表解读：</a:t>
            </a:r>
            <a:r>
              <a:rPr lang="zh-CN" altLang="en-US" dirty="0"/>
              <a:t> </a:t>
            </a:r>
            <a:r>
              <a:rPr lang="en-GB" altLang="zh-CN" dirty="0"/>
              <a:t>AI </a:t>
            </a:r>
            <a:r>
              <a:rPr lang="zh-CN" altLang="en-US" dirty="0"/>
              <a:t>不仅画图，还能看图。自动生成文字摘要，例如：“数据显示，</a:t>
            </a:r>
            <a:r>
              <a:rPr lang="en-US" altLang="zh-CN" dirty="0"/>
              <a:t>3</a:t>
            </a:r>
            <a:r>
              <a:rPr lang="zh-CN" altLang="en-US" dirty="0"/>
              <a:t>月份天然气流量出现异常峰值，主要集中在</a:t>
            </a:r>
            <a:r>
              <a:rPr lang="en-GB" altLang="zh-CN" dirty="0"/>
              <a:t>XX</a:t>
            </a:r>
            <a:r>
              <a:rPr lang="zh-CN" altLang="en-US" dirty="0"/>
              <a:t>站点。” 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/>
              <a:t>关键驱动因素分析：</a:t>
            </a:r>
            <a:r>
              <a:rPr lang="zh-CN" altLang="en-US" dirty="0"/>
              <a:t> 自动分析导致数据变化的关键因子</a:t>
            </a:r>
            <a:r>
              <a:rPr lang="zh-CN" altLang="en-GB" dirty="0"/>
              <a:t>，</a:t>
            </a:r>
            <a:r>
              <a:rPr lang="zh-CN" altLang="en-US" dirty="0"/>
              <a:t>识别数据间的相关性。</a:t>
            </a:r>
            <a:endParaRPr lang="en-US" altLang="zh-CN" dirty="0"/>
          </a:p>
          <a:p>
            <a:pPr>
              <a:lnSpc>
                <a:spcPct val="150000"/>
              </a:lnSpc>
            </a:pP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b="1" dirty="0"/>
              <a:t>一键报告生成 </a:t>
            </a:r>
            <a:r>
              <a:rPr lang="en-US" altLang="zh-CN" b="1" dirty="0"/>
              <a:t>(</a:t>
            </a:r>
            <a:r>
              <a:rPr lang="en-GB" altLang="zh-CN" b="1" dirty="0"/>
              <a:t>Report Generation)</a:t>
            </a:r>
            <a:endParaRPr lang="en-GB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/>
              <a:t>完整叙事：</a:t>
            </a:r>
            <a:r>
              <a:rPr lang="zh-CN" altLang="en-US" dirty="0"/>
              <a:t> 将“查询结果 </a:t>
            </a:r>
            <a:r>
              <a:rPr lang="en-US" altLang="zh-CN" dirty="0"/>
              <a:t>+ </a:t>
            </a:r>
            <a:r>
              <a:rPr lang="zh-CN" altLang="en-US" dirty="0"/>
              <a:t>可视化图表 </a:t>
            </a:r>
            <a:r>
              <a:rPr lang="en-US" altLang="zh-CN" dirty="0"/>
              <a:t>+ </a:t>
            </a:r>
            <a:r>
              <a:rPr lang="en-GB" altLang="zh-CN" dirty="0"/>
              <a:t>AI </a:t>
            </a:r>
            <a:r>
              <a:rPr lang="zh-CN" altLang="en-US" dirty="0"/>
              <a:t>智能分析结论”自动整合成一篇完整的分析报告。</a:t>
            </a:r>
            <a:endParaRPr kumimoji="1" lang="zh-CN" altLang="en-US" dirty="0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1646</Words>
  <Application>WPS 演示</Application>
  <PresentationFormat>宽屏</PresentationFormat>
  <Paragraphs>75</Paragraphs>
  <Slides>6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18" baseType="lpstr">
      <vt:lpstr>Arial</vt:lpstr>
      <vt:lpstr>宋体</vt:lpstr>
      <vt:lpstr>Wingdings</vt:lpstr>
      <vt:lpstr>Wingdings</vt:lpstr>
      <vt:lpstr>微软雅黑</vt:lpstr>
      <vt:lpstr>黑体</vt:lpstr>
      <vt:lpstr>quote-cjk-patch</vt:lpstr>
      <vt:lpstr>Segoe Print</vt:lpstr>
      <vt:lpstr>system-ui</vt:lpstr>
      <vt:lpstr>Arial Unicode MS</vt:lpstr>
      <vt:lpstr>Calibri</vt:lpstr>
      <vt:lpstr>WPS</vt:lpstr>
      <vt:lpstr>DataManus</vt:lpstr>
      <vt:lpstr>DataManus</vt:lpstr>
      <vt:lpstr>DataManus-智能取数-自动化接入与元数据解析</vt:lpstr>
      <vt:lpstr>DataManus-智能取数-自然语言驱动的跨源查询 </vt:lpstr>
      <vt:lpstr>DataManus-智能分析-基于代码解释器的可视化探索</vt:lpstr>
      <vt:lpstr>DataManus-智能分析-从数据异动到决策报告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魔术贴</cp:lastModifiedBy>
  <cp:revision>207</cp:revision>
  <dcterms:created xsi:type="dcterms:W3CDTF">2019-06-19T02:08:00Z</dcterms:created>
  <dcterms:modified xsi:type="dcterms:W3CDTF">2025-11-25T17:01:07Z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2052-12.1.0.23542</vt:lpwstr>
  </property>
  <property fmtid="{D5CDD505-2E9C-101B-9397-08002B2CF9AE}" pid="3" name="ICV">
    <vt:lpwstr>9E0772E122F44452A5EF352C79B09481_13</vt:lpwstr>
  </property>
</Properties>
</file>